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43" r:id="rId1"/>
  </p:sldMasterIdLst>
  <p:notesMasterIdLst>
    <p:notesMasterId r:id="rId12"/>
  </p:notesMasterIdLst>
  <p:sldIdLst>
    <p:sldId id="256" r:id="rId2"/>
    <p:sldId id="264" r:id="rId3"/>
    <p:sldId id="257" r:id="rId4"/>
    <p:sldId id="266" r:id="rId5"/>
    <p:sldId id="265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1317D5-72AF-4F21-A490-8BF94691E56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C1CC5F-E506-4ABC-83D3-B70B8E5F705B}">
      <dgm:prSet/>
      <dgm:spPr/>
      <dgm:t>
        <a:bodyPr/>
        <a:lstStyle/>
        <a:p>
          <a:pPr rtl="0"/>
          <a:r>
            <a:rPr lang="ru-RU" smtClean="0"/>
            <a:t>«Бюджет для граждан» – это информационный ресурс, содержащий основные положения решения об утверждении отчета «Об исполнении бюджета  Кубанскостепного сельского поселения за 2023 год»</a:t>
          </a:r>
          <a:br>
            <a:rPr lang="ru-RU" smtClean="0"/>
          </a:br>
          <a:r>
            <a:rPr lang="ru-RU" smtClean="0"/>
            <a:t> в доступной форме для широкого круга заинтересованных пользователей . </a:t>
          </a:r>
          <a:br>
            <a:rPr lang="ru-RU" smtClean="0"/>
          </a:br>
          <a:endParaRPr lang="ru-RU"/>
        </a:p>
      </dgm:t>
    </dgm:pt>
    <dgm:pt modelId="{BD8E4B95-204D-495F-9BE3-C2FE095616E5}" type="parTrans" cxnId="{4EF703C3-9527-45DB-B468-A674C3C9755D}">
      <dgm:prSet/>
      <dgm:spPr/>
      <dgm:t>
        <a:bodyPr/>
        <a:lstStyle/>
        <a:p>
          <a:endParaRPr lang="ru-RU"/>
        </a:p>
      </dgm:t>
    </dgm:pt>
    <dgm:pt modelId="{1E53D940-73BA-48EF-A137-541B2B61BC06}" type="sibTrans" cxnId="{4EF703C3-9527-45DB-B468-A674C3C9755D}">
      <dgm:prSet/>
      <dgm:spPr/>
      <dgm:t>
        <a:bodyPr/>
        <a:lstStyle/>
        <a:p>
          <a:endParaRPr lang="ru-RU"/>
        </a:p>
      </dgm:t>
    </dgm:pt>
    <dgm:pt modelId="{F68FC605-54B2-40B0-AE35-D7B70B565BDA}" type="pres">
      <dgm:prSet presAssocID="{AE1317D5-72AF-4F21-A490-8BF94691E56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C1A81EF-CB21-4A42-A367-7162794802A9}" type="pres">
      <dgm:prSet presAssocID="{64C1CC5F-E506-4ABC-83D3-B70B8E5F705B}" presName="horFlow" presStyleCnt="0"/>
      <dgm:spPr/>
    </dgm:pt>
    <dgm:pt modelId="{B43F4D86-5E5D-443E-B78D-C88CEEC35E36}" type="pres">
      <dgm:prSet presAssocID="{64C1CC5F-E506-4ABC-83D3-B70B8E5F705B}" presName="bigChev" presStyleLbl="node1" presStyleIdx="0" presStyleCnt="1" custScaleX="207702"/>
      <dgm:spPr/>
      <dgm:t>
        <a:bodyPr/>
        <a:lstStyle/>
        <a:p>
          <a:endParaRPr lang="ru-RU"/>
        </a:p>
      </dgm:t>
    </dgm:pt>
  </dgm:ptLst>
  <dgm:cxnLst>
    <dgm:cxn modelId="{4EF703C3-9527-45DB-B468-A674C3C9755D}" srcId="{AE1317D5-72AF-4F21-A490-8BF94691E56B}" destId="{64C1CC5F-E506-4ABC-83D3-B70B8E5F705B}" srcOrd="0" destOrd="0" parTransId="{BD8E4B95-204D-495F-9BE3-C2FE095616E5}" sibTransId="{1E53D940-73BA-48EF-A137-541B2B61BC06}"/>
    <dgm:cxn modelId="{B232FD7E-70DE-4803-9BE4-5EC38D6718C0}" type="presOf" srcId="{64C1CC5F-E506-4ABC-83D3-B70B8E5F705B}" destId="{B43F4D86-5E5D-443E-B78D-C88CEEC35E36}" srcOrd="0" destOrd="0" presId="urn:microsoft.com/office/officeart/2005/8/layout/lProcess3"/>
    <dgm:cxn modelId="{31FC6058-EC22-42C7-98BB-026D3D1A74DA}" type="presOf" srcId="{AE1317D5-72AF-4F21-A490-8BF94691E56B}" destId="{F68FC605-54B2-40B0-AE35-D7B70B565BDA}" srcOrd="0" destOrd="0" presId="urn:microsoft.com/office/officeart/2005/8/layout/lProcess3"/>
    <dgm:cxn modelId="{AD55BCCC-DBCC-4452-A01B-CB04188788FF}" type="presParOf" srcId="{F68FC605-54B2-40B0-AE35-D7B70B565BDA}" destId="{AC1A81EF-CB21-4A42-A367-7162794802A9}" srcOrd="0" destOrd="0" presId="urn:microsoft.com/office/officeart/2005/8/layout/lProcess3"/>
    <dgm:cxn modelId="{FDA2FBC6-DDA0-47FB-BE5B-2724C49238BC}" type="presParOf" srcId="{AC1A81EF-CB21-4A42-A367-7162794802A9}" destId="{B43F4D86-5E5D-443E-B78D-C88CEEC35E36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A96C80-AD77-4589-AB08-1E4A8343F135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AF286FD-B2F2-4CBD-BB5A-9BC32824AAAF}">
      <dgm:prSet/>
      <dgm:spPr/>
      <dgm:t>
        <a:bodyPr/>
        <a:lstStyle/>
        <a:p>
          <a:pPr rtl="0"/>
          <a:r>
            <a:rPr lang="ru-RU" dirty="0" smtClean="0"/>
            <a:t>Его цель – открытость бюджетных данных, информирование населения обо всех стадиях бюджетного процесса, проведение публичных слушаний по проекту решения об утверждении отчета об исполнении бюджета поселения. </a:t>
          </a:r>
          <a:endParaRPr lang="ru-RU" dirty="0"/>
        </a:p>
      </dgm:t>
    </dgm:pt>
    <dgm:pt modelId="{1B436E78-A3B3-47A5-9B76-2DF8F86FCAF7}" type="parTrans" cxnId="{48EACC20-9377-477C-A246-568EAF7574D4}">
      <dgm:prSet/>
      <dgm:spPr/>
      <dgm:t>
        <a:bodyPr/>
        <a:lstStyle/>
        <a:p>
          <a:endParaRPr lang="ru-RU"/>
        </a:p>
      </dgm:t>
    </dgm:pt>
    <dgm:pt modelId="{56A5800B-7DF1-44BA-BB19-AA782F91CBF7}" type="sibTrans" cxnId="{48EACC20-9377-477C-A246-568EAF7574D4}">
      <dgm:prSet/>
      <dgm:spPr/>
      <dgm:t>
        <a:bodyPr/>
        <a:lstStyle/>
        <a:p>
          <a:endParaRPr lang="ru-RU"/>
        </a:p>
      </dgm:t>
    </dgm:pt>
    <dgm:pt modelId="{8E678D60-E981-446B-8B1A-FC34F6014EEB}">
      <dgm:prSet/>
      <dgm:spPr/>
      <dgm:t>
        <a:bodyPr/>
        <a:lstStyle/>
        <a:p>
          <a:pPr rtl="0"/>
          <a:r>
            <a:rPr lang="ru-RU" smtClean="0"/>
            <a:t>Основные задачи и приоритетные направления бюджетной политики: - обеспечение сбалансированности бюджетной системы - исполнение сих принятых расходных обязательств бюджета - оптимизация и повышение эффективности бюджетных расходов.</a:t>
          </a:r>
          <a:endParaRPr lang="ru-RU"/>
        </a:p>
      </dgm:t>
    </dgm:pt>
    <dgm:pt modelId="{D21DA2C2-3667-49C6-88EB-E8F73D920686}" type="parTrans" cxnId="{08416DB3-0129-48D2-9672-629DC47412A4}">
      <dgm:prSet/>
      <dgm:spPr/>
      <dgm:t>
        <a:bodyPr/>
        <a:lstStyle/>
        <a:p>
          <a:endParaRPr lang="ru-RU"/>
        </a:p>
      </dgm:t>
    </dgm:pt>
    <dgm:pt modelId="{1C86AB97-9105-49A9-A304-505956F9A00E}" type="sibTrans" cxnId="{08416DB3-0129-48D2-9672-629DC47412A4}">
      <dgm:prSet/>
      <dgm:spPr/>
      <dgm:t>
        <a:bodyPr/>
        <a:lstStyle/>
        <a:p>
          <a:endParaRPr lang="ru-RU"/>
        </a:p>
      </dgm:t>
    </dgm:pt>
    <dgm:pt modelId="{4B61125F-B28C-4221-98E5-B184F3F63423}" type="pres">
      <dgm:prSet presAssocID="{07A96C80-AD77-4589-AB08-1E4A8343F13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AB2292-8D24-43A4-B27D-48D15752966C}" type="pres">
      <dgm:prSet presAssocID="{3AF286FD-B2F2-4CBD-BB5A-9BC32824AAAF}" presName="composite" presStyleCnt="0"/>
      <dgm:spPr/>
    </dgm:pt>
    <dgm:pt modelId="{2186B020-C6EA-4862-A11C-B74C6D7A90BC}" type="pres">
      <dgm:prSet presAssocID="{3AF286FD-B2F2-4CBD-BB5A-9BC32824AAAF}" presName="imgShp" presStyleLbl="fgImgPlace1" presStyleIdx="0" presStyleCnt="2" custAng="21406342" custScaleX="163304" custScaleY="152330" custLinFactNeighborX="-7257" custLinFactNeighborY="-15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0DA23555-35C7-4CE2-BA25-73AE1BB64336}" type="pres">
      <dgm:prSet presAssocID="{3AF286FD-B2F2-4CBD-BB5A-9BC32824AAAF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A91B8-4E25-4DC8-B41A-232C76C64005}" type="pres">
      <dgm:prSet presAssocID="{56A5800B-7DF1-44BA-BB19-AA782F91CBF7}" presName="spacing" presStyleCnt="0"/>
      <dgm:spPr/>
    </dgm:pt>
    <dgm:pt modelId="{B6123BEB-5388-46D6-AA9A-3E98010F6E82}" type="pres">
      <dgm:prSet presAssocID="{8E678D60-E981-446B-8B1A-FC34F6014EEB}" presName="composite" presStyleCnt="0"/>
      <dgm:spPr/>
    </dgm:pt>
    <dgm:pt modelId="{4875964C-F7FE-46CD-AB2D-6D4DEE9FD514}" type="pres">
      <dgm:prSet presAssocID="{8E678D60-E981-446B-8B1A-FC34F6014EEB}" presName="imgShp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7C5A14A6-0CEB-487B-9555-4AE40D690FCA}" type="pres">
      <dgm:prSet presAssocID="{8E678D60-E981-446B-8B1A-FC34F6014EEB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0BC5A6-FC3A-4DF7-8ED8-3889F39B16B7}" type="presOf" srcId="{07A96C80-AD77-4589-AB08-1E4A8343F135}" destId="{4B61125F-B28C-4221-98E5-B184F3F63423}" srcOrd="0" destOrd="0" presId="urn:microsoft.com/office/officeart/2005/8/layout/vList3"/>
    <dgm:cxn modelId="{48EACC20-9377-477C-A246-568EAF7574D4}" srcId="{07A96C80-AD77-4589-AB08-1E4A8343F135}" destId="{3AF286FD-B2F2-4CBD-BB5A-9BC32824AAAF}" srcOrd="0" destOrd="0" parTransId="{1B436E78-A3B3-47A5-9B76-2DF8F86FCAF7}" sibTransId="{56A5800B-7DF1-44BA-BB19-AA782F91CBF7}"/>
    <dgm:cxn modelId="{A04B7AF5-64DF-4D64-990A-87DC50296F65}" type="presOf" srcId="{8E678D60-E981-446B-8B1A-FC34F6014EEB}" destId="{7C5A14A6-0CEB-487B-9555-4AE40D690FCA}" srcOrd="0" destOrd="0" presId="urn:microsoft.com/office/officeart/2005/8/layout/vList3"/>
    <dgm:cxn modelId="{8BCC5A0D-4461-497A-8E67-118A6A041CFD}" type="presOf" srcId="{3AF286FD-B2F2-4CBD-BB5A-9BC32824AAAF}" destId="{0DA23555-35C7-4CE2-BA25-73AE1BB64336}" srcOrd="0" destOrd="0" presId="urn:microsoft.com/office/officeart/2005/8/layout/vList3"/>
    <dgm:cxn modelId="{08416DB3-0129-48D2-9672-629DC47412A4}" srcId="{07A96C80-AD77-4589-AB08-1E4A8343F135}" destId="{8E678D60-E981-446B-8B1A-FC34F6014EEB}" srcOrd="1" destOrd="0" parTransId="{D21DA2C2-3667-49C6-88EB-E8F73D920686}" sibTransId="{1C86AB97-9105-49A9-A304-505956F9A00E}"/>
    <dgm:cxn modelId="{15050BBA-6BBA-483E-A120-50DA987B34DC}" type="presParOf" srcId="{4B61125F-B28C-4221-98E5-B184F3F63423}" destId="{A1AB2292-8D24-43A4-B27D-48D15752966C}" srcOrd="0" destOrd="0" presId="urn:microsoft.com/office/officeart/2005/8/layout/vList3"/>
    <dgm:cxn modelId="{D74597F7-8E69-44C5-9FAB-FE79FC0120BC}" type="presParOf" srcId="{A1AB2292-8D24-43A4-B27D-48D15752966C}" destId="{2186B020-C6EA-4862-A11C-B74C6D7A90BC}" srcOrd="0" destOrd="0" presId="urn:microsoft.com/office/officeart/2005/8/layout/vList3"/>
    <dgm:cxn modelId="{4434B0C0-A249-47C1-8308-BAB5DE635DAF}" type="presParOf" srcId="{A1AB2292-8D24-43A4-B27D-48D15752966C}" destId="{0DA23555-35C7-4CE2-BA25-73AE1BB64336}" srcOrd="1" destOrd="0" presId="urn:microsoft.com/office/officeart/2005/8/layout/vList3"/>
    <dgm:cxn modelId="{821E720C-9EF9-4753-ABE8-B863E642673D}" type="presParOf" srcId="{4B61125F-B28C-4221-98E5-B184F3F63423}" destId="{5EAA91B8-4E25-4DC8-B41A-232C76C64005}" srcOrd="1" destOrd="0" presId="urn:microsoft.com/office/officeart/2005/8/layout/vList3"/>
    <dgm:cxn modelId="{2F0B1A19-C35F-435C-BDCB-1744D258A46B}" type="presParOf" srcId="{4B61125F-B28C-4221-98E5-B184F3F63423}" destId="{B6123BEB-5388-46D6-AA9A-3E98010F6E82}" srcOrd="2" destOrd="0" presId="urn:microsoft.com/office/officeart/2005/8/layout/vList3"/>
    <dgm:cxn modelId="{67178B37-E7C0-4889-9D7F-0A7D8965FA2C}" type="presParOf" srcId="{B6123BEB-5388-46D6-AA9A-3E98010F6E82}" destId="{4875964C-F7FE-46CD-AB2D-6D4DEE9FD514}" srcOrd="0" destOrd="0" presId="urn:microsoft.com/office/officeart/2005/8/layout/vList3"/>
    <dgm:cxn modelId="{27925854-E423-4B00-BEAB-3E08DE6A623B}" type="presParOf" srcId="{B6123BEB-5388-46D6-AA9A-3E98010F6E82}" destId="{7C5A14A6-0CEB-487B-9555-4AE40D690FC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63562E-3F3E-4394-8371-05D5C17F0685}" type="doc">
      <dgm:prSet loTypeId="urn:microsoft.com/office/officeart/2005/8/layout/cycle1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0BFA48-B809-4A45-AE5F-58029D72DE09}">
      <dgm:prSet phldrT="[Текст]" custT="1"/>
      <dgm:spPr/>
      <dgm:t>
        <a:bodyPr/>
        <a:lstStyle/>
        <a:p>
          <a:r>
            <a:rPr lang="ru-RU" sz="900" b="0" i="0" dirty="0" smtClean="0"/>
            <a:t>Этап 1.</a:t>
          </a:r>
        </a:p>
        <a:p>
          <a:r>
            <a:rPr lang="ru-RU" sz="900" b="0" i="0" dirty="0" smtClean="0"/>
            <a:t>Первым этапом бюджетного процесса является составление проекта  Кубанскостепного бюджета. Проект бюджета составляется на основе прогноза социально-экономического развития в целях финансового обеспечения расходных обязательств</a:t>
          </a:r>
        </a:p>
        <a:p>
          <a:r>
            <a:rPr lang="ru-RU" sz="900" b="0" i="0" dirty="0" smtClean="0"/>
            <a:t>Не позднее 10 октября</a:t>
          </a:r>
          <a:endParaRPr lang="ru-RU" sz="900" dirty="0"/>
        </a:p>
      </dgm:t>
    </dgm:pt>
    <dgm:pt modelId="{64EE4C37-22FE-4712-AA7F-C04F61B3DE19}" type="parTrans" cxnId="{187A2F41-1226-4E4E-B82B-8A38352E8EE0}">
      <dgm:prSet/>
      <dgm:spPr/>
      <dgm:t>
        <a:bodyPr/>
        <a:lstStyle/>
        <a:p>
          <a:endParaRPr lang="ru-RU"/>
        </a:p>
      </dgm:t>
    </dgm:pt>
    <dgm:pt modelId="{C91DA466-209E-462B-BDA9-52006255C5A7}" type="sibTrans" cxnId="{187A2F41-1226-4E4E-B82B-8A38352E8EE0}">
      <dgm:prSet/>
      <dgm:spPr/>
      <dgm:t>
        <a:bodyPr/>
        <a:lstStyle/>
        <a:p>
          <a:endParaRPr lang="ru-RU"/>
        </a:p>
      </dgm:t>
    </dgm:pt>
    <dgm:pt modelId="{5D0CF5A4-79E0-4A92-9137-048CD57D50E6}">
      <dgm:prSet phldrT="[Текст]"/>
      <dgm:spPr/>
      <dgm:t>
        <a:bodyPr/>
        <a:lstStyle/>
        <a:p>
          <a:r>
            <a:rPr lang="ru-RU" b="1" i="0" dirty="0" smtClean="0"/>
            <a:t>Этап 2.</a:t>
          </a:r>
        </a:p>
        <a:p>
          <a:r>
            <a:rPr lang="ru-RU" b="1" i="0" dirty="0" smtClean="0"/>
            <a:t>    Проведение публичных слушаний, утверждение Кубанскостепного бюджета</a:t>
          </a:r>
        </a:p>
        <a:p>
          <a:r>
            <a:rPr lang="ru-RU" b="1" i="0" dirty="0" smtClean="0"/>
            <a:t>До 10 ноября</a:t>
          </a:r>
          <a:endParaRPr lang="ru-RU" dirty="0"/>
        </a:p>
      </dgm:t>
    </dgm:pt>
    <dgm:pt modelId="{9C1772FA-84B4-476F-B71B-CAE640640460}" type="parTrans" cxnId="{76252F83-DAA0-4FCB-8CC4-6124D8C590D1}">
      <dgm:prSet/>
      <dgm:spPr/>
      <dgm:t>
        <a:bodyPr/>
        <a:lstStyle/>
        <a:p>
          <a:endParaRPr lang="ru-RU"/>
        </a:p>
      </dgm:t>
    </dgm:pt>
    <dgm:pt modelId="{4FC67858-73ED-4AE2-93C2-63F4C9AED676}" type="sibTrans" cxnId="{76252F83-DAA0-4FCB-8CC4-6124D8C590D1}">
      <dgm:prSet/>
      <dgm:spPr/>
      <dgm:t>
        <a:bodyPr/>
        <a:lstStyle/>
        <a:p>
          <a:endParaRPr lang="ru-RU"/>
        </a:p>
      </dgm:t>
    </dgm:pt>
    <dgm:pt modelId="{D84EC09B-5DFC-4CCB-90F9-DEBB31365E49}">
      <dgm:prSet phldrT="[Текст]"/>
      <dgm:spPr/>
      <dgm:t>
        <a:bodyPr/>
        <a:lstStyle/>
        <a:p>
          <a:r>
            <a:rPr lang="ru-RU" dirty="0" smtClean="0"/>
            <a:t>Этап 4.</a:t>
          </a:r>
        </a:p>
        <a:p>
          <a:r>
            <a:rPr lang="ru-RU" dirty="0" smtClean="0"/>
            <a:t>Отчетность</a:t>
          </a:r>
        </a:p>
        <a:p>
          <a:endParaRPr lang="ru-RU" dirty="0" smtClean="0"/>
        </a:p>
        <a:p>
          <a:r>
            <a:rPr lang="ru-RU" dirty="0" smtClean="0"/>
            <a:t>- формирование месячной отчетности;</a:t>
          </a:r>
        </a:p>
        <a:p>
          <a:r>
            <a:rPr lang="ru-RU" dirty="0" smtClean="0"/>
            <a:t>- формирование отчета об исполнении бюджета за предыдущий год. </a:t>
          </a:r>
        </a:p>
        <a:p>
          <a:endParaRPr lang="ru-RU" dirty="0"/>
        </a:p>
      </dgm:t>
    </dgm:pt>
    <dgm:pt modelId="{6B8D2B19-2018-4129-8A31-8B6F9921E45C}" type="parTrans" cxnId="{02A5DF43-590D-458A-8076-0A498BF22557}">
      <dgm:prSet/>
      <dgm:spPr/>
      <dgm:t>
        <a:bodyPr/>
        <a:lstStyle/>
        <a:p>
          <a:endParaRPr lang="ru-RU"/>
        </a:p>
      </dgm:t>
    </dgm:pt>
    <dgm:pt modelId="{2D36EAA0-5B62-4268-9833-56A6F492C7FB}" type="sibTrans" cxnId="{02A5DF43-590D-458A-8076-0A498BF22557}">
      <dgm:prSet/>
      <dgm:spPr/>
      <dgm:t>
        <a:bodyPr/>
        <a:lstStyle/>
        <a:p>
          <a:endParaRPr lang="ru-RU"/>
        </a:p>
      </dgm:t>
    </dgm:pt>
    <dgm:pt modelId="{3CBD3D65-946D-4889-A194-69253FD7FB29}">
      <dgm:prSet/>
      <dgm:spPr/>
      <dgm:t>
        <a:bodyPr/>
        <a:lstStyle/>
        <a:p>
          <a:r>
            <a:rPr lang="ru-RU" b="1" i="0" u="sng" smtClean="0">
              <a:effectLst/>
              <a:latin typeface="Arial" panose="020B0604020202020204" pitchFamily="34" charset="0"/>
            </a:rPr>
            <a:t>3 этап.</a:t>
          </a:r>
          <a:endParaRPr lang="ru-RU" b="0" i="0" smtClean="0">
            <a:effectLst/>
            <a:latin typeface="Arial" panose="020B0604020202020204" pitchFamily="34" charset="0"/>
          </a:endParaRPr>
        </a:p>
        <a:p>
          <a:r>
            <a:rPr lang="ru-RU" b="0" i="0" smtClean="0">
              <a:effectLst/>
              <a:latin typeface="Arial" panose="020B0604020202020204" pitchFamily="34" charset="0"/>
            </a:rPr>
            <a:t>Исполнение Кубанскостепного бюджета</a:t>
          </a:r>
        </a:p>
        <a:p>
          <a:r>
            <a:rPr lang="ru-RU" b="0" i="0" smtClean="0">
              <a:effectLst/>
              <a:latin typeface="Arial" panose="020B0604020202020204" pitchFamily="34" charset="0"/>
            </a:rPr>
            <a:t>01.01.2023</a:t>
          </a:r>
        </a:p>
        <a:p>
          <a:r>
            <a:rPr lang="ru-RU" b="0" i="0" smtClean="0">
              <a:effectLst/>
              <a:latin typeface="Arial" panose="020B0604020202020204" pitchFamily="34" charset="0"/>
            </a:rPr>
            <a:t>31.12.2023</a:t>
          </a:r>
        </a:p>
        <a:p>
          <a:endParaRPr lang="ru-RU" dirty="0"/>
        </a:p>
      </dgm:t>
    </dgm:pt>
    <dgm:pt modelId="{48B20759-5CA0-4CD9-9D7C-95D1B5985D5A}" type="parTrans" cxnId="{8D6C80A7-5581-4ED8-814E-F87BBB2E4050}">
      <dgm:prSet/>
      <dgm:spPr/>
      <dgm:t>
        <a:bodyPr/>
        <a:lstStyle/>
        <a:p>
          <a:endParaRPr lang="ru-RU"/>
        </a:p>
      </dgm:t>
    </dgm:pt>
    <dgm:pt modelId="{E7A8B11A-02FB-42C6-B9F1-3DC2D6BEA91D}" type="sibTrans" cxnId="{8D6C80A7-5581-4ED8-814E-F87BBB2E4050}">
      <dgm:prSet/>
      <dgm:spPr/>
      <dgm:t>
        <a:bodyPr/>
        <a:lstStyle/>
        <a:p>
          <a:endParaRPr lang="ru-RU"/>
        </a:p>
      </dgm:t>
    </dgm:pt>
    <dgm:pt modelId="{6B4B29BA-B45E-4359-A9B2-90AE282F420F}">
      <dgm:prSet/>
      <dgm:spPr/>
      <dgm:t>
        <a:bodyPr/>
        <a:lstStyle/>
        <a:p>
          <a:r>
            <a:rPr lang="ru-RU" b="1" i="0" dirty="0" smtClean="0"/>
            <a:t>Этап 5</a:t>
          </a:r>
        </a:p>
        <a:p>
          <a:r>
            <a:rPr lang="ru-RU" b="1" i="0" dirty="0" smtClean="0"/>
            <a:t> Контроль</a:t>
          </a:r>
          <a:endParaRPr lang="ru-RU" dirty="0"/>
        </a:p>
      </dgm:t>
    </dgm:pt>
    <dgm:pt modelId="{10147A29-F6F7-4D37-83AD-99A07CC2E9C2}" type="parTrans" cxnId="{02F1CB03-D910-4C9D-8B27-1A566A73D259}">
      <dgm:prSet/>
      <dgm:spPr/>
      <dgm:t>
        <a:bodyPr/>
        <a:lstStyle/>
        <a:p>
          <a:endParaRPr lang="ru-RU"/>
        </a:p>
      </dgm:t>
    </dgm:pt>
    <dgm:pt modelId="{E149FADE-9EF1-4DEE-811E-915F6BAD2F9D}" type="sibTrans" cxnId="{02F1CB03-D910-4C9D-8B27-1A566A73D259}">
      <dgm:prSet/>
      <dgm:spPr/>
      <dgm:t>
        <a:bodyPr/>
        <a:lstStyle/>
        <a:p>
          <a:endParaRPr lang="ru-RU"/>
        </a:p>
      </dgm:t>
    </dgm:pt>
    <dgm:pt modelId="{13DA0EE4-69AF-4FF5-96F5-289F29BEA279}" type="pres">
      <dgm:prSet presAssocID="{1463562E-3F3E-4394-8371-05D5C17F068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B8C625-C4A8-4ADF-AFD9-D3BCC7DD9E7F}" type="pres">
      <dgm:prSet presAssocID="{500BFA48-B809-4A45-AE5F-58029D72DE09}" presName="dummy" presStyleCnt="0"/>
      <dgm:spPr/>
    </dgm:pt>
    <dgm:pt modelId="{8D312811-7E27-4B5C-831B-557C3E8C9F93}" type="pres">
      <dgm:prSet presAssocID="{500BFA48-B809-4A45-AE5F-58029D72DE09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D4599-8FD4-41C3-BE31-C42EF05AAB94}" type="pres">
      <dgm:prSet presAssocID="{C91DA466-209E-462B-BDA9-52006255C5A7}" presName="sibTrans" presStyleLbl="node1" presStyleIdx="0" presStyleCnt="5"/>
      <dgm:spPr/>
      <dgm:t>
        <a:bodyPr/>
        <a:lstStyle/>
        <a:p>
          <a:endParaRPr lang="ru-RU"/>
        </a:p>
      </dgm:t>
    </dgm:pt>
    <dgm:pt modelId="{8DF9B366-79A4-49BE-980B-2A959CEBF271}" type="pres">
      <dgm:prSet presAssocID="{5D0CF5A4-79E0-4A92-9137-048CD57D50E6}" presName="dummy" presStyleCnt="0"/>
      <dgm:spPr/>
    </dgm:pt>
    <dgm:pt modelId="{BBFCEF97-7252-403D-8455-9C015EA5A963}" type="pres">
      <dgm:prSet presAssocID="{5D0CF5A4-79E0-4A92-9137-048CD57D50E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39B9E0-7FC0-4359-9B04-712F1C61A625}" type="pres">
      <dgm:prSet presAssocID="{4FC67858-73ED-4AE2-93C2-63F4C9AED676}" presName="sibTrans" presStyleLbl="node1" presStyleIdx="1" presStyleCnt="5"/>
      <dgm:spPr/>
      <dgm:t>
        <a:bodyPr/>
        <a:lstStyle/>
        <a:p>
          <a:endParaRPr lang="ru-RU"/>
        </a:p>
      </dgm:t>
    </dgm:pt>
    <dgm:pt modelId="{FD3DAFF5-4577-4931-AC3B-BFC9EF2B9F6A}" type="pres">
      <dgm:prSet presAssocID="{3CBD3D65-946D-4889-A194-69253FD7FB29}" presName="dummy" presStyleCnt="0"/>
      <dgm:spPr/>
    </dgm:pt>
    <dgm:pt modelId="{82F1A915-C187-481A-A76A-641BAFFF3B7F}" type="pres">
      <dgm:prSet presAssocID="{3CBD3D65-946D-4889-A194-69253FD7FB29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EDDA6D-4467-43F1-9741-C2DE3B1E0B1D}" type="pres">
      <dgm:prSet presAssocID="{E7A8B11A-02FB-42C6-B9F1-3DC2D6BEA91D}" presName="sibTrans" presStyleLbl="node1" presStyleIdx="2" presStyleCnt="5"/>
      <dgm:spPr/>
      <dgm:t>
        <a:bodyPr/>
        <a:lstStyle/>
        <a:p>
          <a:endParaRPr lang="ru-RU"/>
        </a:p>
      </dgm:t>
    </dgm:pt>
    <dgm:pt modelId="{DB798C7F-7AEB-41A4-AA0A-07DBCBAF3392}" type="pres">
      <dgm:prSet presAssocID="{D84EC09B-5DFC-4CCB-90F9-DEBB31365E49}" presName="dummy" presStyleCnt="0"/>
      <dgm:spPr/>
    </dgm:pt>
    <dgm:pt modelId="{F8E72E43-B396-43F3-8110-9C1F11E89A95}" type="pres">
      <dgm:prSet presAssocID="{D84EC09B-5DFC-4CCB-90F9-DEBB31365E49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C62522-9356-4D7E-A3DE-BE9C07BAB04D}" type="pres">
      <dgm:prSet presAssocID="{2D36EAA0-5B62-4268-9833-56A6F492C7FB}" presName="sibTrans" presStyleLbl="node1" presStyleIdx="3" presStyleCnt="5"/>
      <dgm:spPr/>
      <dgm:t>
        <a:bodyPr/>
        <a:lstStyle/>
        <a:p>
          <a:endParaRPr lang="ru-RU"/>
        </a:p>
      </dgm:t>
    </dgm:pt>
    <dgm:pt modelId="{EA582236-E223-433C-830C-F28643AAC4BF}" type="pres">
      <dgm:prSet presAssocID="{6B4B29BA-B45E-4359-A9B2-90AE282F420F}" presName="dummy" presStyleCnt="0"/>
      <dgm:spPr/>
    </dgm:pt>
    <dgm:pt modelId="{1849C444-5864-4F24-9D41-04B640F33AE8}" type="pres">
      <dgm:prSet presAssocID="{6B4B29BA-B45E-4359-A9B2-90AE282F420F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71700D-B5E2-4262-A4CB-09692ABF314A}" type="pres">
      <dgm:prSet presAssocID="{E149FADE-9EF1-4DEE-811E-915F6BAD2F9D}" presName="sibTrans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89D5E0DC-3E01-4839-B60A-91E343B7FA16}" type="presOf" srcId="{3CBD3D65-946D-4889-A194-69253FD7FB29}" destId="{82F1A915-C187-481A-A76A-641BAFFF3B7F}" srcOrd="0" destOrd="0" presId="urn:microsoft.com/office/officeart/2005/8/layout/cycle1"/>
    <dgm:cxn modelId="{02A5DF43-590D-458A-8076-0A498BF22557}" srcId="{1463562E-3F3E-4394-8371-05D5C17F0685}" destId="{D84EC09B-5DFC-4CCB-90F9-DEBB31365E49}" srcOrd="3" destOrd="0" parTransId="{6B8D2B19-2018-4129-8A31-8B6F9921E45C}" sibTransId="{2D36EAA0-5B62-4268-9833-56A6F492C7FB}"/>
    <dgm:cxn modelId="{E28CF7F6-6EB7-463F-AA83-82E12C5EC388}" type="presOf" srcId="{4FC67858-73ED-4AE2-93C2-63F4C9AED676}" destId="{9939B9E0-7FC0-4359-9B04-712F1C61A625}" srcOrd="0" destOrd="0" presId="urn:microsoft.com/office/officeart/2005/8/layout/cycle1"/>
    <dgm:cxn modelId="{187A2F41-1226-4E4E-B82B-8A38352E8EE0}" srcId="{1463562E-3F3E-4394-8371-05D5C17F0685}" destId="{500BFA48-B809-4A45-AE5F-58029D72DE09}" srcOrd="0" destOrd="0" parTransId="{64EE4C37-22FE-4712-AA7F-C04F61B3DE19}" sibTransId="{C91DA466-209E-462B-BDA9-52006255C5A7}"/>
    <dgm:cxn modelId="{C1A41CE3-01BC-413E-9736-0DF5B159E827}" type="presOf" srcId="{500BFA48-B809-4A45-AE5F-58029D72DE09}" destId="{8D312811-7E27-4B5C-831B-557C3E8C9F93}" srcOrd="0" destOrd="0" presId="urn:microsoft.com/office/officeart/2005/8/layout/cycle1"/>
    <dgm:cxn modelId="{76252F83-DAA0-4FCB-8CC4-6124D8C590D1}" srcId="{1463562E-3F3E-4394-8371-05D5C17F0685}" destId="{5D0CF5A4-79E0-4A92-9137-048CD57D50E6}" srcOrd="1" destOrd="0" parTransId="{9C1772FA-84B4-476F-B71B-CAE640640460}" sibTransId="{4FC67858-73ED-4AE2-93C2-63F4C9AED676}"/>
    <dgm:cxn modelId="{4E778583-2071-4D6B-932B-85D66BFCEEB7}" type="presOf" srcId="{C91DA466-209E-462B-BDA9-52006255C5A7}" destId="{3D7D4599-8FD4-41C3-BE31-C42EF05AAB94}" srcOrd="0" destOrd="0" presId="urn:microsoft.com/office/officeart/2005/8/layout/cycle1"/>
    <dgm:cxn modelId="{CB1EEA37-9147-4802-A87B-AE6F15590676}" type="presOf" srcId="{E149FADE-9EF1-4DEE-811E-915F6BAD2F9D}" destId="{6871700D-B5E2-4262-A4CB-09692ABF314A}" srcOrd="0" destOrd="0" presId="urn:microsoft.com/office/officeart/2005/8/layout/cycle1"/>
    <dgm:cxn modelId="{20A1DB9B-2833-4609-A543-06B1871136B9}" type="presOf" srcId="{1463562E-3F3E-4394-8371-05D5C17F0685}" destId="{13DA0EE4-69AF-4FF5-96F5-289F29BEA279}" srcOrd="0" destOrd="0" presId="urn:microsoft.com/office/officeart/2005/8/layout/cycle1"/>
    <dgm:cxn modelId="{165A3F35-9F8D-441D-AEB8-36E4DB6195D6}" type="presOf" srcId="{D84EC09B-5DFC-4CCB-90F9-DEBB31365E49}" destId="{F8E72E43-B396-43F3-8110-9C1F11E89A95}" srcOrd="0" destOrd="0" presId="urn:microsoft.com/office/officeart/2005/8/layout/cycle1"/>
    <dgm:cxn modelId="{02F1CB03-D910-4C9D-8B27-1A566A73D259}" srcId="{1463562E-3F3E-4394-8371-05D5C17F0685}" destId="{6B4B29BA-B45E-4359-A9B2-90AE282F420F}" srcOrd="4" destOrd="0" parTransId="{10147A29-F6F7-4D37-83AD-99A07CC2E9C2}" sibTransId="{E149FADE-9EF1-4DEE-811E-915F6BAD2F9D}"/>
    <dgm:cxn modelId="{347E798C-F846-45E7-9581-9AC34E141216}" type="presOf" srcId="{2D36EAA0-5B62-4268-9833-56A6F492C7FB}" destId="{A6C62522-9356-4D7E-A3DE-BE9C07BAB04D}" srcOrd="0" destOrd="0" presId="urn:microsoft.com/office/officeart/2005/8/layout/cycle1"/>
    <dgm:cxn modelId="{140DE754-1B8D-4DA6-8D61-C77DFA4E118F}" type="presOf" srcId="{E7A8B11A-02FB-42C6-B9F1-3DC2D6BEA91D}" destId="{16EDDA6D-4467-43F1-9741-C2DE3B1E0B1D}" srcOrd="0" destOrd="0" presId="urn:microsoft.com/office/officeart/2005/8/layout/cycle1"/>
    <dgm:cxn modelId="{8D6C80A7-5581-4ED8-814E-F87BBB2E4050}" srcId="{1463562E-3F3E-4394-8371-05D5C17F0685}" destId="{3CBD3D65-946D-4889-A194-69253FD7FB29}" srcOrd="2" destOrd="0" parTransId="{48B20759-5CA0-4CD9-9D7C-95D1B5985D5A}" sibTransId="{E7A8B11A-02FB-42C6-B9F1-3DC2D6BEA91D}"/>
    <dgm:cxn modelId="{052CBF96-63C2-471E-9371-76293220A9CC}" type="presOf" srcId="{6B4B29BA-B45E-4359-A9B2-90AE282F420F}" destId="{1849C444-5864-4F24-9D41-04B640F33AE8}" srcOrd="0" destOrd="0" presId="urn:microsoft.com/office/officeart/2005/8/layout/cycle1"/>
    <dgm:cxn modelId="{F2905390-BAE9-400A-940A-32FA597105D9}" type="presOf" srcId="{5D0CF5A4-79E0-4A92-9137-048CD57D50E6}" destId="{BBFCEF97-7252-403D-8455-9C015EA5A963}" srcOrd="0" destOrd="0" presId="urn:microsoft.com/office/officeart/2005/8/layout/cycle1"/>
    <dgm:cxn modelId="{7BC65482-EA63-4A2A-B133-34383BE1F00B}" type="presParOf" srcId="{13DA0EE4-69AF-4FF5-96F5-289F29BEA279}" destId="{95B8C625-C4A8-4ADF-AFD9-D3BCC7DD9E7F}" srcOrd="0" destOrd="0" presId="urn:microsoft.com/office/officeart/2005/8/layout/cycle1"/>
    <dgm:cxn modelId="{D3A92B20-C736-40F6-B386-97FD8390F4CB}" type="presParOf" srcId="{13DA0EE4-69AF-4FF5-96F5-289F29BEA279}" destId="{8D312811-7E27-4B5C-831B-557C3E8C9F93}" srcOrd="1" destOrd="0" presId="urn:microsoft.com/office/officeart/2005/8/layout/cycle1"/>
    <dgm:cxn modelId="{EA9D1670-53FC-42FF-A9A1-DD43E7F6B12A}" type="presParOf" srcId="{13DA0EE4-69AF-4FF5-96F5-289F29BEA279}" destId="{3D7D4599-8FD4-41C3-BE31-C42EF05AAB94}" srcOrd="2" destOrd="0" presId="urn:microsoft.com/office/officeart/2005/8/layout/cycle1"/>
    <dgm:cxn modelId="{7D70885C-6C8A-494E-A80A-0332A4805ED0}" type="presParOf" srcId="{13DA0EE4-69AF-4FF5-96F5-289F29BEA279}" destId="{8DF9B366-79A4-49BE-980B-2A959CEBF271}" srcOrd="3" destOrd="0" presId="urn:microsoft.com/office/officeart/2005/8/layout/cycle1"/>
    <dgm:cxn modelId="{BB8AC223-6C1B-4CC4-8440-CABD888DD646}" type="presParOf" srcId="{13DA0EE4-69AF-4FF5-96F5-289F29BEA279}" destId="{BBFCEF97-7252-403D-8455-9C015EA5A963}" srcOrd="4" destOrd="0" presId="urn:microsoft.com/office/officeart/2005/8/layout/cycle1"/>
    <dgm:cxn modelId="{874C0E7C-A50C-4357-9B3A-8266D3F42C81}" type="presParOf" srcId="{13DA0EE4-69AF-4FF5-96F5-289F29BEA279}" destId="{9939B9E0-7FC0-4359-9B04-712F1C61A625}" srcOrd="5" destOrd="0" presId="urn:microsoft.com/office/officeart/2005/8/layout/cycle1"/>
    <dgm:cxn modelId="{2A039060-458C-48E3-86C7-E4602E97A744}" type="presParOf" srcId="{13DA0EE4-69AF-4FF5-96F5-289F29BEA279}" destId="{FD3DAFF5-4577-4931-AC3B-BFC9EF2B9F6A}" srcOrd="6" destOrd="0" presId="urn:microsoft.com/office/officeart/2005/8/layout/cycle1"/>
    <dgm:cxn modelId="{6E2F5045-02AF-449D-9A93-FE6D8062C67F}" type="presParOf" srcId="{13DA0EE4-69AF-4FF5-96F5-289F29BEA279}" destId="{82F1A915-C187-481A-A76A-641BAFFF3B7F}" srcOrd="7" destOrd="0" presId="urn:microsoft.com/office/officeart/2005/8/layout/cycle1"/>
    <dgm:cxn modelId="{D6679470-66D2-4823-8822-C1626D329D04}" type="presParOf" srcId="{13DA0EE4-69AF-4FF5-96F5-289F29BEA279}" destId="{16EDDA6D-4467-43F1-9741-C2DE3B1E0B1D}" srcOrd="8" destOrd="0" presId="urn:microsoft.com/office/officeart/2005/8/layout/cycle1"/>
    <dgm:cxn modelId="{A589C739-6C61-4E3B-BA07-CD8A626932BC}" type="presParOf" srcId="{13DA0EE4-69AF-4FF5-96F5-289F29BEA279}" destId="{DB798C7F-7AEB-41A4-AA0A-07DBCBAF3392}" srcOrd="9" destOrd="0" presId="urn:microsoft.com/office/officeart/2005/8/layout/cycle1"/>
    <dgm:cxn modelId="{983EC700-CF68-4319-81DC-FDF1DBA27BDD}" type="presParOf" srcId="{13DA0EE4-69AF-4FF5-96F5-289F29BEA279}" destId="{F8E72E43-B396-43F3-8110-9C1F11E89A95}" srcOrd="10" destOrd="0" presId="urn:microsoft.com/office/officeart/2005/8/layout/cycle1"/>
    <dgm:cxn modelId="{B4092E64-1F50-419C-8D66-757B9B7E31A6}" type="presParOf" srcId="{13DA0EE4-69AF-4FF5-96F5-289F29BEA279}" destId="{A6C62522-9356-4D7E-A3DE-BE9C07BAB04D}" srcOrd="11" destOrd="0" presId="urn:microsoft.com/office/officeart/2005/8/layout/cycle1"/>
    <dgm:cxn modelId="{D108EBB1-C884-4239-A1ED-BAFB047B50D2}" type="presParOf" srcId="{13DA0EE4-69AF-4FF5-96F5-289F29BEA279}" destId="{EA582236-E223-433C-830C-F28643AAC4BF}" srcOrd="12" destOrd="0" presId="urn:microsoft.com/office/officeart/2005/8/layout/cycle1"/>
    <dgm:cxn modelId="{591E7A76-15D7-4FC0-B594-B7DCACE04E2F}" type="presParOf" srcId="{13DA0EE4-69AF-4FF5-96F5-289F29BEA279}" destId="{1849C444-5864-4F24-9D41-04B640F33AE8}" srcOrd="13" destOrd="0" presId="urn:microsoft.com/office/officeart/2005/8/layout/cycle1"/>
    <dgm:cxn modelId="{01897892-84A7-46DF-9866-EE1E999D310F}" type="presParOf" srcId="{13DA0EE4-69AF-4FF5-96F5-289F29BEA279}" destId="{6871700D-B5E2-4262-A4CB-09692ABF314A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F4D86-5E5D-443E-B78D-C88CEEC35E36}">
      <dsp:nvSpPr>
        <dsp:cNvPr id="0" name=""/>
        <dsp:cNvSpPr/>
      </dsp:nvSpPr>
      <dsp:spPr>
        <a:xfrm>
          <a:off x="686199" y="909"/>
          <a:ext cx="8503121" cy="16375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«Бюджет для граждан» – это информационный ресурс, содержащий основные положения решения об утверждении отчета «Об исполнении бюджета  Кубанскостепного сельского поселения за 2023 год»</a:t>
          </a:r>
          <a:br>
            <a:rPr lang="ru-RU" sz="1700" kern="1200" smtClean="0"/>
          </a:br>
          <a:r>
            <a:rPr lang="ru-RU" sz="1700" kern="1200" smtClean="0"/>
            <a:t> в доступной форме для широкого круга заинтересованных пользователей . </a:t>
          </a:r>
          <a:br>
            <a:rPr lang="ru-RU" sz="1700" kern="1200" smtClean="0"/>
          </a:br>
          <a:endParaRPr lang="ru-RU" sz="1700" kern="1200"/>
        </a:p>
      </dsp:txBody>
      <dsp:txXfrm>
        <a:off x="1504980" y="909"/>
        <a:ext cx="6865560" cy="16375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A23555-35C7-4CE2-BA25-73AE1BB64336}">
      <dsp:nvSpPr>
        <dsp:cNvPr id="0" name=""/>
        <dsp:cNvSpPr/>
      </dsp:nvSpPr>
      <dsp:spPr>
        <a:xfrm rot="10800000">
          <a:off x="2163520" y="404470"/>
          <a:ext cx="6092470" cy="1540564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346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Его цель – открытость бюджетных данных, информирование населения обо всех стадиях бюджетного процесса, проведение публичных слушаний по проекту решения об утверждении отчета об исполнении бюджета поселения. </a:t>
          </a:r>
          <a:endParaRPr lang="ru-RU" sz="1600" kern="1200" dirty="0"/>
        </a:p>
      </dsp:txBody>
      <dsp:txXfrm rot="10800000">
        <a:off x="2548661" y="404470"/>
        <a:ext cx="5707329" cy="1540564"/>
      </dsp:txXfrm>
    </dsp:sp>
    <dsp:sp modelId="{2186B020-C6EA-4862-A11C-B74C6D7A90BC}">
      <dsp:nvSpPr>
        <dsp:cNvPr id="0" name=""/>
        <dsp:cNvSpPr/>
      </dsp:nvSpPr>
      <dsp:spPr>
        <a:xfrm rot="21406342">
          <a:off x="793820" y="-1036"/>
          <a:ext cx="2515802" cy="234674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5A14A6-0CEB-487B-9555-4AE40D690FCA}">
      <dsp:nvSpPr>
        <dsp:cNvPr id="0" name=""/>
        <dsp:cNvSpPr/>
      </dsp:nvSpPr>
      <dsp:spPr>
        <a:xfrm rot="10800000">
          <a:off x="1919710" y="2807993"/>
          <a:ext cx="6092470" cy="1540564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346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Основные задачи и приоритетные направления бюджетной политики: - обеспечение сбалансированности бюджетной системы - исполнение сих принятых расходных обязательств бюджета - оптимизация и повышение эффективности бюджетных расходов.</a:t>
          </a:r>
          <a:endParaRPr lang="ru-RU" sz="1600" kern="1200"/>
        </a:p>
      </dsp:txBody>
      <dsp:txXfrm rot="10800000">
        <a:off x="2304851" y="2807993"/>
        <a:ext cx="5707329" cy="1540564"/>
      </dsp:txXfrm>
    </dsp:sp>
    <dsp:sp modelId="{4875964C-F7FE-46CD-AB2D-6D4DEE9FD514}">
      <dsp:nvSpPr>
        <dsp:cNvPr id="0" name=""/>
        <dsp:cNvSpPr/>
      </dsp:nvSpPr>
      <dsp:spPr>
        <a:xfrm>
          <a:off x="1149428" y="2807993"/>
          <a:ext cx="1540564" cy="154056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12811-7E27-4B5C-831B-557C3E8C9F93}">
      <dsp:nvSpPr>
        <dsp:cNvPr id="0" name=""/>
        <dsp:cNvSpPr/>
      </dsp:nvSpPr>
      <dsp:spPr>
        <a:xfrm>
          <a:off x="5238321" y="40726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/>
            <a:t>Этап 1.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/>
            <a:t>Первым этапом бюджетного процесса является составление проекта  Кубанскостепного бюджета. Проект бюджета составляется на основе прогноза социально-экономического развития в целях финансового обеспечения расходных обязательств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dirty="0" smtClean="0"/>
            <a:t>Не позднее 10 октября</a:t>
          </a:r>
          <a:endParaRPr lang="ru-RU" sz="900" kern="1200" dirty="0"/>
        </a:p>
      </dsp:txBody>
      <dsp:txXfrm>
        <a:off x="5238321" y="40726"/>
        <a:ext cx="1351818" cy="1351818"/>
      </dsp:txXfrm>
    </dsp:sp>
    <dsp:sp modelId="{3D7D4599-8FD4-41C3-BE31-C42EF05AAB94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21294324"/>
            <a:gd name="adj4" fmla="val 19765291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CEF97-7252-403D-8455-9C015EA5A963}">
      <dsp:nvSpPr>
        <dsp:cNvPr id="0" name=""/>
        <dsp:cNvSpPr/>
      </dsp:nvSpPr>
      <dsp:spPr>
        <a:xfrm>
          <a:off x="6055968" y="2557184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Этап 2.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    Проведение публичных слушаний, утверждение Кубанскостепного бюджета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До 10 ноября</a:t>
          </a:r>
          <a:endParaRPr lang="ru-RU" sz="900" kern="1200" dirty="0"/>
        </a:p>
      </dsp:txBody>
      <dsp:txXfrm>
        <a:off x="6055968" y="2557184"/>
        <a:ext cx="1351818" cy="1351818"/>
      </dsp:txXfrm>
    </dsp:sp>
    <dsp:sp modelId="{9939B9E0-7FC0-4359-9B04-712F1C61A625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4015819"/>
            <a:gd name="adj4" fmla="val 2252403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1A915-C187-481A-A76A-641BAFFF3B7F}">
      <dsp:nvSpPr>
        <dsp:cNvPr id="0" name=""/>
        <dsp:cNvSpPr/>
      </dsp:nvSpPr>
      <dsp:spPr>
        <a:xfrm>
          <a:off x="3915341" y="4112440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u="sng" kern="1200" smtClean="0">
              <a:effectLst/>
              <a:latin typeface="Arial" panose="020B0604020202020204" pitchFamily="34" charset="0"/>
            </a:rPr>
            <a:t>3 этап.</a:t>
          </a:r>
          <a:endParaRPr lang="ru-RU" sz="900" b="0" i="0" kern="1200" smtClean="0">
            <a:effectLst/>
            <a:latin typeface="Arial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smtClean="0">
              <a:effectLst/>
              <a:latin typeface="Arial" panose="020B0604020202020204" pitchFamily="34" charset="0"/>
            </a:rPr>
            <a:t>Исполнение Кубанскостепного бюджета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smtClean="0">
              <a:effectLst/>
              <a:latin typeface="Arial" panose="020B0604020202020204" pitchFamily="34" charset="0"/>
            </a:rPr>
            <a:t>01.01.2023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kern="1200" smtClean="0">
              <a:effectLst/>
              <a:latin typeface="Arial" panose="020B0604020202020204" pitchFamily="34" charset="0"/>
            </a:rPr>
            <a:t>31.12.2023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3915341" y="4112440"/>
        <a:ext cx="1351818" cy="1351818"/>
      </dsp:txXfrm>
    </dsp:sp>
    <dsp:sp modelId="{16EDDA6D-4467-43F1-9741-C2DE3B1E0B1D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8211949"/>
            <a:gd name="adj4" fmla="val 6448533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72E43-B396-43F3-8110-9C1F11E89A95}">
      <dsp:nvSpPr>
        <dsp:cNvPr id="0" name=""/>
        <dsp:cNvSpPr/>
      </dsp:nvSpPr>
      <dsp:spPr>
        <a:xfrm>
          <a:off x="1774714" y="2557184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Этап 4.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Отчетность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- формирование месячной отчетности;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- формирование отчета об исполнении бюджета за предыдущий год.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1774714" y="2557184"/>
        <a:ext cx="1351818" cy="1351818"/>
      </dsp:txXfrm>
    </dsp:sp>
    <dsp:sp modelId="{A6C62522-9356-4D7E-A3DE-BE9C07BAB04D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12299061"/>
            <a:gd name="adj4" fmla="val 10770029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9C444-5864-4F24-9D41-04B640F33AE8}">
      <dsp:nvSpPr>
        <dsp:cNvPr id="0" name=""/>
        <dsp:cNvSpPr/>
      </dsp:nvSpPr>
      <dsp:spPr>
        <a:xfrm>
          <a:off x="2592361" y="40726"/>
          <a:ext cx="1351818" cy="1351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Этап 5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dirty="0" smtClean="0"/>
            <a:t> Контроль</a:t>
          </a:r>
          <a:endParaRPr lang="ru-RU" sz="900" kern="1200" dirty="0"/>
        </a:p>
      </dsp:txBody>
      <dsp:txXfrm>
        <a:off x="2592361" y="40726"/>
        <a:ext cx="1351818" cy="1351818"/>
      </dsp:txXfrm>
    </dsp:sp>
    <dsp:sp modelId="{6871700D-B5E2-4262-A4CB-09692ABF314A}">
      <dsp:nvSpPr>
        <dsp:cNvPr id="0" name=""/>
        <dsp:cNvSpPr/>
      </dsp:nvSpPr>
      <dsp:spPr>
        <a:xfrm>
          <a:off x="2054890" y="1201"/>
          <a:ext cx="5072720" cy="5072720"/>
        </a:xfrm>
        <a:prstGeom prst="circularArrow">
          <a:avLst>
            <a:gd name="adj1" fmla="val 5197"/>
            <a:gd name="adj2" fmla="val 335648"/>
            <a:gd name="adj3" fmla="val 16866804"/>
            <a:gd name="adj4" fmla="val 15197548"/>
            <a:gd name="adj5" fmla="val 60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72CAA-78D6-42FA-AE7E-0C2839F761A9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BCBE0-185B-467F-8002-E2EE6A7A1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242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BCBE0-185B-467F-8002-E2EE6A7A1AF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54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85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0555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745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068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766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93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98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1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36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696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7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50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5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3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CCEB7-1D90-41F1-A064-3E15240DC9EF}" type="datetimeFigureOut">
              <a:rPr lang="ru-RU" smtClean="0"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21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5.png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7.emf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1446336"/>
            <a:ext cx="12192000" cy="5411664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ru-RU" altLang="ru-RU" sz="40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Проект бюджета Кубанскостепного сельского поселения </a:t>
            </a:r>
            <a:r>
              <a:rPr lang="ru-RU" altLang="ru-RU" sz="4000" dirty="0" err="1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Каневского</a:t>
            </a:r>
            <a:r>
              <a:rPr lang="ru-RU" altLang="ru-RU" sz="40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 района на 2023 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4607169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ru-RU" smtClean="0">
                <a:solidFill>
                  <a:srgbClr val="92D050"/>
                </a:solidFill>
              </a:rPr>
              <a:t>пп</a:t>
            </a:r>
            <a:endParaRPr lang="ru-RU" dirty="0">
              <a:solidFill>
                <a:srgbClr val="92D050"/>
              </a:solidFill>
            </a:endParaRPr>
          </a:p>
        </p:txBody>
      </p:sp>
      <p:pic>
        <p:nvPicPr>
          <p:cNvPr id="1029" name="Picture 5" descr="http://www.heraldicum.ru/russia/subjects/towns/images/kubanstep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515" y="0"/>
            <a:ext cx="3006969" cy="391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54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Общий объем расходов на </a:t>
            </a:r>
            <a: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2023 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год </a:t>
            </a:r>
            <a: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–</a:t>
            </a:r>
            <a:b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15 713,6 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59462"/>
          </a:xfrm>
          <a:solidFill>
            <a:srgbClr val="92D050"/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+mj-ea"/>
              </a:rPr>
              <a:t> 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Общегосударственные вопросы-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9057,3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 Национальная оборона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255,0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Национальная безопасность  -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8,0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Национальная экономика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2431,0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Жилищно-коммунальное хозяйство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841,8 </a:t>
            </a:r>
            <a:r>
              <a:rPr lang="ru-RU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Культура, кинематография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2800,8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Социальная политика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198,8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 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Физическая культура и спорт –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110,0 </a:t>
            </a:r>
            <a:r>
              <a:rPr lang="ru-RU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Молодежная 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политика 10,0тыс руб.</a:t>
            </a:r>
            <a:endParaRPr lang="ru-RU" sz="1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02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01561081"/>
              </p:ext>
            </p:extLst>
          </p:nvPr>
        </p:nvGraphicFramePr>
        <p:xfrm>
          <a:off x="1143000" y="521209"/>
          <a:ext cx="9875520" cy="1639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028852"/>
              </p:ext>
            </p:extLst>
          </p:nvPr>
        </p:nvGraphicFramePr>
        <p:xfrm>
          <a:off x="677334" y="2160589"/>
          <a:ext cx="9161610" cy="4349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089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164" y="-50852"/>
            <a:ext cx="9548447" cy="975945"/>
          </a:xfrm>
          <a:solidFill>
            <a:srgbClr val="00B050"/>
          </a:solidFill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000" smtClean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/>
            </a:r>
            <a:br>
              <a:rPr lang="ru-RU" sz="2000" smtClean="0">
                <a:solidFill>
                  <a:prstClr val="white"/>
                </a:solidFill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946"/>
            <a:ext cx="10515600" cy="5201018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Бюджетный процесс представляет собой деятельность по составлению проекта бюджета, его рассмотрению,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 утверждению, исполнению, составлению и утверждению отчета об исполнении бюджета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mtClean="0"/>
              <a:t>                                                               </a:t>
            </a:r>
            <a:r>
              <a:rPr lang="ru-RU" altLang="ru-RU" sz="140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Ежегодные этапы бюджетного процесса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9424" y="131885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СТАДИИ БЮДЖЕТНОГО ПРОЦЕССА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1792224"/>
            <a:ext cx="9767612" cy="20835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3887881"/>
            <a:ext cx="1782472" cy="2101439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0938" y="3926645"/>
            <a:ext cx="1670538" cy="225962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0994" y="3974123"/>
            <a:ext cx="1623530" cy="109903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0" y="3926645"/>
            <a:ext cx="5669280" cy="215258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04524" y="3974124"/>
            <a:ext cx="5618868" cy="128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3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5332188"/>
              </p:ext>
            </p:extLst>
          </p:nvPr>
        </p:nvGraphicFramePr>
        <p:xfrm>
          <a:off x="1732547" y="924025"/>
          <a:ext cx="9182501" cy="546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223" y="654071"/>
            <a:ext cx="2276836" cy="18873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8384" y="4073507"/>
            <a:ext cx="3703224" cy="278449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46" y="3994483"/>
            <a:ext cx="3029131" cy="247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8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17" y="539015"/>
            <a:ext cx="8999621" cy="569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0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165" y="247650"/>
            <a:ext cx="1944793" cy="20574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" y="-17837"/>
            <a:ext cx="1938696" cy="76078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50" y="247650"/>
            <a:ext cx="11601450" cy="6610350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ea typeface="+mn-ea"/>
                <a:cs typeface="Times New Roman" pitchFamily="18" charset="0"/>
              </a:rPr>
              <a:t>ДОХОДЫ</a:t>
            </a:r>
            <a:br>
              <a:rPr lang="ru-RU" altLang="ru-RU" sz="3000" dirty="0">
                <a:solidFill>
                  <a:prstClr val="white"/>
                </a:solidFill>
                <a:latin typeface="Calibri" pitchFamily="34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6" y="1671979"/>
            <a:ext cx="1803040" cy="898558"/>
          </a:xfrm>
        </p:spPr>
        <p:txBody>
          <a:bodyPr>
            <a:normAutofit fontScale="55000" lnSpcReduction="20000"/>
          </a:bodyPr>
          <a:lstStyle/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ru-RU" altLang="ru-RU" sz="58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652" y="3023581"/>
            <a:ext cx="1938696" cy="8108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101046">
            <a:off x="1956855" y="1895500"/>
            <a:ext cx="1938696" cy="82619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1452" y="3328381"/>
            <a:ext cx="1938696" cy="810838"/>
          </a:xfrm>
          <a:prstGeom prst="rect">
            <a:avLst/>
          </a:prstGeom>
        </p:spPr>
      </p:pic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184150" y="3101942"/>
            <a:ext cx="1701800" cy="55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126" y="2503248"/>
            <a:ext cx="4669154" cy="636988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911355"/>
              </p:ext>
            </p:extLst>
          </p:nvPr>
        </p:nvGraphicFramePr>
        <p:xfrm>
          <a:off x="4610500" y="346509"/>
          <a:ext cx="3580599" cy="684409"/>
        </p:xfrm>
        <a:graphic>
          <a:graphicData uri="http://schemas.openxmlformats.org/drawingml/2006/table">
            <a:tbl>
              <a:tblPr/>
              <a:tblGrid>
                <a:gridCol w="2808314">
                  <a:extLst>
                    <a:ext uri="{9D8B030D-6E8A-4147-A177-3AD203B41FA5}">
                      <a16:colId xmlns:a16="http://schemas.microsoft.com/office/drawing/2014/main" val="4112432482"/>
                    </a:ext>
                  </a:extLst>
                </a:gridCol>
                <a:gridCol w="772285">
                  <a:extLst>
                    <a:ext uri="{9D8B030D-6E8A-4147-A177-3AD203B41FA5}">
                      <a16:colId xmlns:a16="http://schemas.microsoft.com/office/drawing/2014/main" val="316467114"/>
                    </a:ext>
                  </a:extLst>
                </a:gridCol>
              </a:tblGrid>
              <a:tr h="684409">
                <a:tc>
                  <a:txBody>
                    <a:bodyPr/>
                    <a:lstStyle/>
                    <a:p>
                      <a:pPr marL="227965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Arial Unicode MS"/>
                        </a:rPr>
                        <a:t>Налоговые и неналоговые доходы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11 781,9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246499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43600"/>
              </p:ext>
            </p:extLst>
          </p:nvPr>
        </p:nvGraphicFramePr>
        <p:xfrm>
          <a:off x="4610501" y="1548076"/>
          <a:ext cx="3994483" cy="855833"/>
        </p:xfrm>
        <a:graphic>
          <a:graphicData uri="http://schemas.openxmlformats.org/drawingml/2006/table">
            <a:tbl>
              <a:tblPr/>
              <a:tblGrid>
                <a:gridCol w="3151610">
                  <a:extLst>
                    <a:ext uri="{9D8B030D-6E8A-4147-A177-3AD203B41FA5}">
                      <a16:colId xmlns:a16="http://schemas.microsoft.com/office/drawing/2014/main" val="2226377516"/>
                    </a:ext>
                  </a:extLst>
                </a:gridCol>
                <a:gridCol w="842873">
                  <a:extLst>
                    <a:ext uri="{9D8B030D-6E8A-4147-A177-3AD203B41FA5}">
                      <a16:colId xmlns:a16="http://schemas.microsoft.com/office/drawing/2014/main" val="373323595"/>
                    </a:ext>
                  </a:extLst>
                </a:gridCol>
              </a:tblGrid>
              <a:tr h="855833"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Arial Unicode MS"/>
                          <a:cs typeface="Arial Unicode MS"/>
                        </a:rPr>
                        <a:t>Безвозмездные поступления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3931,7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367302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260873"/>
              </p:ext>
            </p:extLst>
          </p:nvPr>
        </p:nvGraphicFramePr>
        <p:xfrm>
          <a:off x="2803166" y="3657393"/>
          <a:ext cx="4954796" cy="832116"/>
        </p:xfrm>
        <a:graphic>
          <a:graphicData uri="http://schemas.openxmlformats.org/drawingml/2006/table">
            <a:tbl>
              <a:tblPr/>
              <a:tblGrid>
                <a:gridCol w="4114795">
                  <a:extLst>
                    <a:ext uri="{9D8B030D-6E8A-4147-A177-3AD203B41FA5}">
                      <a16:colId xmlns:a16="http://schemas.microsoft.com/office/drawing/2014/main" val="2833876957"/>
                    </a:ext>
                  </a:extLst>
                </a:gridCol>
                <a:gridCol w="840001">
                  <a:extLst>
                    <a:ext uri="{9D8B030D-6E8A-4147-A177-3AD203B41FA5}">
                      <a16:colId xmlns:a16="http://schemas.microsoft.com/office/drawing/2014/main" val="3483657758"/>
                    </a:ext>
                  </a:extLst>
                </a:gridCol>
              </a:tblGrid>
              <a:tr h="832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В том числе дотации бюджетам бюджетной системы Российской Федерации на выравнивание бюджетной обеспеченности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1590"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3649,2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280714"/>
                  </a:ext>
                </a:extLst>
              </a:tr>
            </a:tbl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551466"/>
              </p:ext>
            </p:extLst>
          </p:nvPr>
        </p:nvGraphicFramePr>
        <p:xfrm>
          <a:off x="1255098" y="4794309"/>
          <a:ext cx="7696397" cy="998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Документ" r:id="rId6" imgW="6210677" imgH="425534" progId="Word.Document.12">
                  <p:embed/>
                </p:oleObj>
              </mc:Choice>
              <mc:Fallback>
                <p:oleObj name="Документ" r:id="rId6" imgW="6210677" imgH="42553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55098" y="4794309"/>
                        <a:ext cx="7696397" cy="9989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01" name="Picture 29" descr="Доходы бюджета Можайского городского округа / Новости / Администрация  Можайского городского округа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01046">
            <a:off x="761969" y="378244"/>
            <a:ext cx="2628900" cy="176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95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18573"/>
            <a:ext cx="4001856" cy="672246"/>
          </a:xfrm>
          <a:solidFill>
            <a:srgbClr val="0070C0"/>
          </a:solidFill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Сбалансированный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50538" y="1656040"/>
            <a:ext cx="3747428" cy="1205871"/>
          </a:xfrm>
          <a:prstGeom prst="rect">
            <a:avLst/>
          </a:prstGeom>
        </p:spPr>
      </p:pic>
      <p:sp>
        <p:nvSpPr>
          <p:cNvPr id="4" name="Rectangle 34"/>
          <p:cNvSpPr>
            <a:spLocks noChangeArrowheads="1"/>
          </p:cNvSpPr>
          <p:nvPr/>
        </p:nvSpPr>
        <p:spPr bwMode="auto">
          <a:xfrm>
            <a:off x="3744226" y="539015"/>
            <a:ext cx="3464371" cy="58477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  <a:buNone/>
            </a:pPr>
            <a:r>
              <a:rPr 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</a:t>
            </a:r>
            <a:endParaRPr lang="ru-RU" altLang="ru-RU" sz="3000" dirty="0">
              <a:solidFill>
                <a:prstClr val="white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1246" y="3102659"/>
            <a:ext cx="2121592" cy="66452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366569" y="3244334"/>
            <a:ext cx="1458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Дефицитный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204" y="3096739"/>
            <a:ext cx="2121592" cy="66452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5366569" y="3244334"/>
            <a:ext cx="1458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Дефицитный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007192" y="1820283"/>
            <a:ext cx="2266810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ru-RU" dirty="0"/>
              <a:t>Дефицитный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729" y="1788102"/>
            <a:ext cx="2120315" cy="207395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1326" y="3761261"/>
            <a:ext cx="2252045" cy="164633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1728" y="1877781"/>
            <a:ext cx="2519332" cy="502065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4542339" y="1839054"/>
            <a:ext cx="1675459" cy="369332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ru-RU" dirty="0" err="1"/>
              <a:t>Профицитный</a:t>
            </a:r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718" y="1987139"/>
            <a:ext cx="3810879" cy="16265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7283" y="3577176"/>
            <a:ext cx="1973518" cy="18304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82591">
            <a:off x="-586977" y="2932714"/>
            <a:ext cx="4475930" cy="940017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379" y="3835961"/>
            <a:ext cx="3330341" cy="2728468"/>
          </a:xfrm>
          <a:prstGeom prst="rect">
            <a:avLst/>
          </a:prstGeom>
          <a:solidFill>
            <a:srgbClr val="92D050"/>
          </a:solidFill>
        </p:spPr>
      </p:pic>
    </p:spTree>
    <p:extLst>
      <p:ext uri="{BB962C8B-B14F-4D97-AF65-F5344CB8AC3E}">
        <p14:creationId xmlns:p14="http://schemas.microsoft.com/office/powerpoint/2010/main" val="152762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/>
          </a:bodyPr>
          <a:lstStyle/>
          <a:p>
            <a:pPr fontAlgn="base">
              <a:lnSpc>
                <a:spcPct val="93000"/>
              </a:lnSpc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/>
              <a:t>Расходы   - 15 713,6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CCEC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9202" y="3357530"/>
            <a:ext cx="5913633" cy="1487553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53359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31005"/>
            <a:ext cx="8765049" cy="1929583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Объем налоговых и неналоговых доходов бюджета Кубанскостепного сельского поселения на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2023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 составил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11 781,9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рублей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567285"/>
              </p:ext>
            </p:extLst>
          </p:nvPr>
        </p:nvGraphicFramePr>
        <p:xfrm>
          <a:off x="346510" y="2444817"/>
          <a:ext cx="8576110" cy="2762450"/>
        </p:xfrm>
        <a:graphic>
          <a:graphicData uri="http://schemas.openxmlformats.org/drawingml/2006/table">
            <a:tbl>
              <a:tblPr/>
              <a:tblGrid>
                <a:gridCol w="7175115">
                  <a:extLst>
                    <a:ext uri="{9D8B030D-6E8A-4147-A177-3AD203B41FA5}">
                      <a16:colId xmlns:a16="http://schemas.microsoft.com/office/drawing/2014/main" val="763736503"/>
                    </a:ext>
                  </a:extLst>
                </a:gridCol>
                <a:gridCol w="1400995">
                  <a:extLst>
                    <a:ext uri="{9D8B030D-6E8A-4147-A177-3AD203B41FA5}">
                      <a16:colId xmlns:a16="http://schemas.microsoft.com/office/drawing/2014/main" val="1914116991"/>
                    </a:ext>
                  </a:extLst>
                </a:gridCol>
              </a:tblGrid>
              <a:tr h="2732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5300,0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365260"/>
                  </a:ext>
                </a:extLst>
              </a:tr>
              <a:tr h="546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2191,9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98652"/>
                  </a:ext>
                </a:extLst>
              </a:tr>
              <a:tr h="2732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Единый сельскохозяйственный налог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1100,0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354723"/>
                  </a:ext>
                </a:extLst>
              </a:tr>
              <a:tr h="546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имущество физических лиц, взимаемый по ставкам, применяемый к объектам налогообложения, расположенным в границах сельских поселений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245580"/>
                  </a:ext>
                </a:extLst>
              </a:tr>
              <a:tr h="11227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Земельный налог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2960,0,0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159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86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1024</TotalTime>
  <Words>307</Words>
  <Application>Microsoft Office PowerPoint</Application>
  <PresentationFormat>Широкоэкранный</PresentationFormat>
  <Paragraphs>67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Arial Unicode MS</vt:lpstr>
      <vt:lpstr>Calibri</vt:lpstr>
      <vt:lpstr>Times New Roman</vt:lpstr>
      <vt:lpstr>Trebuchet MS</vt:lpstr>
      <vt:lpstr>Wingdings</vt:lpstr>
      <vt:lpstr>Wingdings 3</vt:lpstr>
      <vt:lpstr>Аспект</vt:lpstr>
      <vt:lpstr>Документ</vt:lpstr>
      <vt:lpstr>Проект бюджета Кубанскостепного сельского поселения Каневского района на 2023 год</vt:lpstr>
      <vt:lpstr>Презентация PowerPoint</vt:lpstr>
      <vt:lpstr> </vt:lpstr>
      <vt:lpstr>Презентация PowerPoint</vt:lpstr>
      <vt:lpstr>Презентация PowerPoint</vt:lpstr>
      <vt:lpstr>ДОХОДЫ </vt:lpstr>
      <vt:lpstr>Сбалансированный</vt:lpstr>
      <vt:lpstr>Расходы   - 15 713,6   </vt:lpstr>
      <vt:lpstr>Объем налоговых и неналоговых доходов бюджета Кубанскостепного сельского поселения на 2023 год составил 11 781,9 тыс. рублей </vt:lpstr>
      <vt:lpstr>Общий объем расходов на 2023 год – 15 713,6 тыс.рублей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Кубанскостепного сельского поселения Каневского района на 2022 год</dc:title>
  <dc:creator>Glavbuh</dc:creator>
  <cp:lastModifiedBy>Glavbuh</cp:lastModifiedBy>
  <cp:revision>61</cp:revision>
  <dcterms:created xsi:type="dcterms:W3CDTF">2022-08-29T08:11:02Z</dcterms:created>
  <dcterms:modified xsi:type="dcterms:W3CDTF">2023-07-21T12:15:14Z</dcterms:modified>
</cp:coreProperties>
</file>