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72CAA-78D6-42FA-AE7E-0C2839F761A9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BCBE0-185B-467F-8002-E2EE6A7A1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24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BCBE0-185B-467F-8002-E2EE6A7A1A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54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8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8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8155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074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553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902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84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31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07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67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5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39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77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88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75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1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CEB7-1D90-41F1-A064-3E15240DC9EF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603828-24C8-47BA-BA65-1C4E5DE776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21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7.emf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446336"/>
            <a:ext cx="12192000" cy="5411664"/>
          </a:xfrm>
          <a:solidFill>
            <a:srgbClr val="00B050"/>
          </a:solidFill>
        </p:spPr>
        <p:txBody>
          <a:bodyPr/>
          <a:lstStyle/>
          <a:p>
            <a:r>
              <a:rPr lang="ru-RU" altLang="ru-RU" sz="400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Проект бюджета Кубанскостепного сельского поселения Каневского района на 2022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4607169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ru-RU" smtClean="0">
                <a:solidFill>
                  <a:srgbClr val="92D050"/>
                </a:solidFill>
              </a:rPr>
              <a:t>пп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1029" name="Picture 5" descr="http://www.heraldicum.ru/russia/subjects/towns/images/kubanste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515" y="0"/>
            <a:ext cx="3006969" cy="391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5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164" y="-50852"/>
            <a:ext cx="9548447" cy="975945"/>
          </a:xfrm>
          <a:solidFill>
            <a:srgbClr val="00B050"/>
          </a:solidFill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946"/>
            <a:ext cx="10515600" cy="5201018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Бюджетный процесс представляет собой деятельность по составлению проекта бюджета, его рассмотрению</a:t>
            </a:r>
            <a:r>
              <a:rPr lang="ru-RU" altLang="ru-RU" sz="1400" dirty="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,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dirty="0" smtClean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утверждению</a:t>
            </a:r>
            <a:r>
              <a:rPr lang="ru-RU" altLang="ru-RU" sz="14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, исполнению, составлению и утверждению отчета об исполнении бюджета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dirty="0" smtClean="0"/>
              <a:t>                                                               </a:t>
            </a:r>
            <a:r>
              <a:rPr lang="ru-RU" altLang="ru-RU" sz="140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Ежегодные этапы бюджетного процесса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9424" y="131885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СТАДИИ БЮДЖЕТНОГО ПРОЦЕССА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2224"/>
            <a:ext cx="9767612" cy="20835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164" y="3974123"/>
            <a:ext cx="2198077" cy="246184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0938" y="3926645"/>
            <a:ext cx="1670538" cy="225962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0994" y="3974123"/>
            <a:ext cx="1623530" cy="10990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4945" y="3974966"/>
            <a:ext cx="6273015" cy="221130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1061" y="3965662"/>
            <a:ext cx="5258595" cy="97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3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3770"/>
            <a:ext cx="12192000" cy="7461770"/>
          </a:xfrm>
          <a:solidFill>
            <a:srgbClr val="FFFF00"/>
          </a:solidFill>
        </p:spPr>
        <p:txBody>
          <a:bodyPr/>
          <a:lstStyle/>
          <a:p>
            <a:r>
              <a:rPr lang="ru-RU" smtClean="0"/>
              <a:t>                                  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293241">
            <a:off x="139980" y="2717057"/>
            <a:ext cx="3441670" cy="1884559"/>
          </a:xfrm>
          <a:prstGeom prst="rect">
            <a:avLst/>
          </a:prstGeom>
          <a:solidFill>
            <a:schemeClr val="accent6"/>
          </a:solidFill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94710">
            <a:off x="3649730" y="2118236"/>
            <a:ext cx="4271735" cy="1986027"/>
          </a:xfrm>
          <a:prstGeom prst="rect">
            <a:avLst/>
          </a:prstGeom>
          <a:solidFill>
            <a:schemeClr val="accent6"/>
          </a:solidFill>
        </p:spPr>
      </p:pic>
      <p:sp>
        <p:nvSpPr>
          <p:cNvPr id="12" name="Прямоугольник 11"/>
          <p:cNvSpPr/>
          <p:nvPr/>
        </p:nvSpPr>
        <p:spPr>
          <a:xfrm>
            <a:off x="8077200" y="2895599"/>
            <a:ext cx="2000250" cy="1600438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</a:rPr>
              <a:t>Муниципальные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</a:rPr>
              <a:t>Программы 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</a:rPr>
              <a:t>Кубанскостепного сельского 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</a:rPr>
              <a:t>поселения </a:t>
            </a:r>
            <a:r>
              <a:rPr lang="ru-RU" sz="1400" dirty="0" err="1">
                <a:solidFill>
                  <a:srgbClr val="000099"/>
                </a:solidFill>
                <a:latin typeface="Arial" panose="020B0604020202020204" pitchFamily="34" charset="0"/>
              </a:rPr>
              <a:t>Каневского</a:t>
            </a:r>
            <a:endParaRPr lang="ru-RU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</a:rPr>
              <a:t> района 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7125" y="4285869"/>
            <a:ext cx="3476625" cy="2391156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27564">
            <a:off x="2566063" y="-224046"/>
            <a:ext cx="5624349" cy="1769209"/>
          </a:xfrm>
          <a:prstGeom prst="rect">
            <a:avLst/>
          </a:prstGeom>
          <a:solidFill>
            <a:srgbClr val="00B050"/>
          </a:solidFill>
        </p:spPr>
      </p:pic>
      <p:pic>
        <p:nvPicPr>
          <p:cNvPr id="33" name="Picture 21" descr="2014_01_24_22_59_13473344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556" y="2751795"/>
            <a:ext cx="1512888" cy="1354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90925">
            <a:off x="9821530" y="175243"/>
            <a:ext cx="2004324" cy="112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6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165" y="247650"/>
            <a:ext cx="1944793" cy="2057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50" y="-17837"/>
            <a:ext cx="1938696" cy="7607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" y="247650"/>
            <a:ext cx="11601450" cy="661035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ea typeface="+mn-ea"/>
                <a:cs typeface="Times New Roman" pitchFamily="18" charset="0"/>
              </a:rPr>
              <a:t>ДОХОДЫ</a:t>
            </a:r>
            <a:br>
              <a:rPr lang="ru-RU" altLang="ru-RU" sz="3000" dirty="0">
                <a:solidFill>
                  <a:prstClr val="white"/>
                </a:solidFill>
                <a:latin typeface="Calibri" pitchFamily="34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6" y="1671979"/>
            <a:ext cx="1803040" cy="898558"/>
          </a:xfrm>
        </p:spPr>
        <p:txBody>
          <a:bodyPr>
            <a:normAutofit fontScale="55000" lnSpcReduction="20000"/>
          </a:bodyPr>
          <a:lstStyle/>
          <a:p>
            <a:pPr lvl="0" algn="l">
              <a:lnSpc>
                <a:spcPct val="100000"/>
              </a:lnSpc>
              <a:spcBef>
                <a:spcPct val="0"/>
              </a:spcBef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  <a:p>
            <a:pPr lvl="0" algn="l">
              <a:lnSpc>
                <a:spcPct val="100000"/>
              </a:lnSpc>
              <a:spcBef>
                <a:spcPct val="0"/>
              </a:spcBef>
            </a:pPr>
            <a:r>
              <a:rPr lang="ru-RU" altLang="ru-RU" sz="58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652" y="3023581"/>
            <a:ext cx="1938696" cy="8108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077" y="1362075"/>
            <a:ext cx="1938696" cy="8108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1452" y="3328381"/>
            <a:ext cx="1938696" cy="81083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635" y="3172932"/>
            <a:ext cx="2331162" cy="816935"/>
          </a:xfrm>
          <a:prstGeom prst="rect">
            <a:avLst/>
          </a:prstGeom>
        </p:spPr>
      </p:pic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184150" y="3101942"/>
            <a:ext cx="1701800" cy="555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ДОХОДЫ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6230" y="3310275"/>
            <a:ext cx="1938696" cy="81083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26" y="2503248"/>
            <a:ext cx="4669154" cy="636988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141250"/>
              </p:ext>
            </p:extLst>
          </p:nvPr>
        </p:nvGraphicFramePr>
        <p:xfrm>
          <a:off x="4610500" y="346510"/>
          <a:ext cx="3301465" cy="582440"/>
        </p:xfrm>
        <a:graphic>
          <a:graphicData uri="http://schemas.openxmlformats.org/drawingml/2006/table">
            <a:tbl>
              <a:tblPr/>
              <a:tblGrid>
                <a:gridCol w="2589385">
                  <a:extLst>
                    <a:ext uri="{9D8B030D-6E8A-4147-A177-3AD203B41FA5}">
                      <a16:colId xmlns:a16="http://schemas.microsoft.com/office/drawing/2014/main" val="4112432482"/>
                    </a:ext>
                  </a:extLst>
                </a:gridCol>
                <a:gridCol w="712080">
                  <a:extLst>
                    <a:ext uri="{9D8B030D-6E8A-4147-A177-3AD203B41FA5}">
                      <a16:colId xmlns:a16="http://schemas.microsoft.com/office/drawing/2014/main" val="316467114"/>
                    </a:ext>
                  </a:extLst>
                </a:gridCol>
              </a:tblGrid>
              <a:tr h="582440">
                <a:tc>
                  <a:txBody>
                    <a:bodyPr/>
                    <a:lstStyle/>
                    <a:p>
                      <a:pPr marL="227965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Налоговые и неналоговые доходы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10754,5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46499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23637"/>
              </p:ext>
            </p:extLst>
          </p:nvPr>
        </p:nvGraphicFramePr>
        <p:xfrm>
          <a:off x="4610502" y="1548076"/>
          <a:ext cx="3147460" cy="624837"/>
        </p:xfrm>
        <a:graphic>
          <a:graphicData uri="http://schemas.openxmlformats.org/drawingml/2006/table">
            <a:tbl>
              <a:tblPr/>
              <a:tblGrid>
                <a:gridCol w="2483317">
                  <a:extLst>
                    <a:ext uri="{9D8B030D-6E8A-4147-A177-3AD203B41FA5}">
                      <a16:colId xmlns:a16="http://schemas.microsoft.com/office/drawing/2014/main" val="2226377516"/>
                    </a:ext>
                  </a:extLst>
                </a:gridCol>
                <a:gridCol w="664143">
                  <a:extLst>
                    <a:ext uri="{9D8B030D-6E8A-4147-A177-3AD203B41FA5}">
                      <a16:colId xmlns:a16="http://schemas.microsoft.com/office/drawing/2014/main" val="373323595"/>
                    </a:ext>
                  </a:extLst>
                </a:gridCol>
              </a:tblGrid>
              <a:tr h="624837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Безвозмездные поступления</a:t>
                      </a:r>
                      <a:endParaRPr lang="ru-RU" sz="12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3922,2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367302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150520"/>
              </p:ext>
            </p:extLst>
          </p:nvPr>
        </p:nvGraphicFramePr>
        <p:xfrm>
          <a:off x="3840480" y="3826986"/>
          <a:ext cx="3917481" cy="548640"/>
        </p:xfrm>
        <a:graphic>
          <a:graphicData uri="http://schemas.openxmlformats.org/drawingml/2006/table">
            <a:tbl>
              <a:tblPr/>
              <a:tblGrid>
                <a:gridCol w="3253339">
                  <a:extLst>
                    <a:ext uri="{9D8B030D-6E8A-4147-A177-3AD203B41FA5}">
                      <a16:colId xmlns:a16="http://schemas.microsoft.com/office/drawing/2014/main" val="2833876957"/>
                    </a:ext>
                  </a:extLst>
                </a:gridCol>
                <a:gridCol w="664142">
                  <a:extLst>
                    <a:ext uri="{9D8B030D-6E8A-4147-A177-3AD203B41FA5}">
                      <a16:colId xmlns:a16="http://schemas.microsoft.com/office/drawing/2014/main" val="3483657758"/>
                    </a:ext>
                  </a:extLst>
                </a:gridCol>
              </a:tblGrid>
              <a:tr h="2355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 том числе дотации бюджетам бюджетной системы Российской Федерации на выравнивание бюджетной обеспеченности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3645,4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80714"/>
                  </a:ext>
                </a:extLst>
              </a:tr>
            </a:tbl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54749"/>
              </p:ext>
            </p:extLst>
          </p:nvPr>
        </p:nvGraphicFramePr>
        <p:xfrm>
          <a:off x="1266825" y="4533900"/>
          <a:ext cx="95250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Документ" r:id="rId6" imgW="6182068" imgH="425534" progId="Word.Document.12">
                  <p:embed/>
                </p:oleObj>
              </mc:Choice>
              <mc:Fallback>
                <p:oleObj name="Документ" r:id="rId6" imgW="6182068" imgH="4255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66825" y="4533900"/>
                        <a:ext cx="9525000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495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18573"/>
            <a:ext cx="4001856" cy="672246"/>
          </a:xfrm>
          <a:solidFill>
            <a:srgbClr val="0070C0"/>
          </a:solidFill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Сбалансированный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0538" y="1656040"/>
            <a:ext cx="3747428" cy="1205871"/>
          </a:xfrm>
          <a:prstGeom prst="rect">
            <a:avLst/>
          </a:prstGeom>
        </p:spPr>
      </p:pic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3744226" y="539015"/>
            <a:ext cx="3464371" cy="58477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  <a:buNone/>
            </a:pPr>
            <a:r>
              <a:rPr lang="ru-RU" sz="3000" dirty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prstClr val="white"/>
                </a:solidFill>
                <a:latin typeface="Calibri" pitchFamily="34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</a:t>
            </a:r>
            <a:endParaRPr lang="ru-RU" altLang="ru-RU" sz="3000" dirty="0">
              <a:solidFill>
                <a:prstClr val="white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246" y="3102659"/>
            <a:ext cx="2121592" cy="66452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366569" y="3244334"/>
            <a:ext cx="145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Дефицитный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204" y="3096739"/>
            <a:ext cx="2121592" cy="66452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5366569" y="3244334"/>
            <a:ext cx="145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Дефицитный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007192" y="1820283"/>
            <a:ext cx="2266810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ru-RU" dirty="0"/>
              <a:t>Дефицитный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729" y="1788102"/>
            <a:ext cx="2120315" cy="20739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326" y="3761261"/>
            <a:ext cx="2252045" cy="1646338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1728" y="1877781"/>
            <a:ext cx="2519332" cy="50206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542339" y="1839054"/>
            <a:ext cx="1675459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dirty="0" err="1"/>
              <a:t>Профицитный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718" y="1987139"/>
            <a:ext cx="3810879" cy="162652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7283" y="3577176"/>
            <a:ext cx="1973518" cy="18304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2591">
            <a:off x="-586977" y="2932714"/>
            <a:ext cx="4475930" cy="9400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379" y="3835961"/>
            <a:ext cx="3330341" cy="2728468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52762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pPr fontAlgn="base">
              <a:lnSpc>
                <a:spcPct val="93000"/>
              </a:lnSpc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 smtClean="0"/>
              <a:t>Расходы   - 14 676,7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CCEC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9202" y="3357530"/>
            <a:ext cx="5913633" cy="1487553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533598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31005"/>
            <a:ext cx="8765049" cy="1929583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Объем налоговых и неналоговых доходов бюджета Кубанскостепного сельского поселения на 2022 год составил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10754,5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131330"/>
              </p:ext>
            </p:extLst>
          </p:nvPr>
        </p:nvGraphicFramePr>
        <p:xfrm>
          <a:off x="346510" y="2444817"/>
          <a:ext cx="8576110" cy="2762450"/>
        </p:xfrm>
        <a:graphic>
          <a:graphicData uri="http://schemas.openxmlformats.org/drawingml/2006/table">
            <a:tbl>
              <a:tblPr/>
              <a:tblGrid>
                <a:gridCol w="7175115">
                  <a:extLst>
                    <a:ext uri="{9D8B030D-6E8A-4147-A177-3AD203B41FA5}">
                      <a16:colId xmlns:a16="http://schemas.microsoft.com/office/drawing/2014/main" val="763736503"/>
                    </a:ext>
                  </a:extLst>
                </a:gridCol>
                <a:gridCol w="1400995">
                  <a:extLst>
                    <a:ext uri="{9D8B030D-6E8A-4147-A177-3AD203B41FA5}">
                      <a16:colId xmlns:a16="http://schemas.microsoft.com/office/drawing/2014/main" val="1914116991"/>
                    </a:ext>
                  </a:extLst>
                </a:gridCol>
              </a:tblGrid>
              <a:tr h="2732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3605,9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65260"/>
                  </a:ext>
                </a:extLst>
              </a:tr>
              <a:tr h="546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2088,6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98652"/>
                  </a:ext>
                </a:extLst>
              </a:tr>
              <a:tr h="2732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354723"/>
                  </a:ext>
                </a:extLst>
              </a:tr>
              <a:tr h="546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 на имущество физических лиц, взимаемый по ставкам, применяемый к объектам налогообложения, расположенным в границах сельских поселений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45580"/>
                  </a:ext>
                </a:extLst>
              </a:tr>
              <a:tr h="11227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Земельный налог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3700,0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159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6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Общий объем расходов на 2022 год -14676,7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j-ea"/>
              </a:rPr>
              <a:t>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Общегосударственные вопросы- 5100,2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 Национальная оборона – 246,0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Национальная безопасность  - 5,0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Национальная экономика – 2205,6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Жилищно-коммунальное хозяйство – 1285,8тыс.руб.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Культура, кинематография – 5632,6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Социальная политика – 166,4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Физическая культура и спорт – 10,0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90000"/>
              </a:lnSpc>
              <a:buFont typeface="Wingdings" panose="05000000000000000000" pitchFamily="2" charset="2"/>
              <a:buChar char=""/>
              <a:tabLst>
                <a:tab pos="4572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Обслуживание государственного и муниципального долга – 0,1 </a:t>
            </a:r>
            <a:r>
              <a:rPr lang="ru-RU" dirty="0" err="1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тыс.руб</a:t>
            </a:r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CCEC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Молодежная политика 10,0тыс руб.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2339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358</TotalTime>
  <Words>165</Words>
  <Application>Microsoft Office PowerPoint</Application>
  <PresentationFormat>Широкоэкранный</PresentationFormat>
  <Paragraphs>54</Paragraphs>
  <Slides>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Arial Unicode MS</vt:lpstr>
      <vt:lpstr>Calibri</vt:lpstr>
      <vt:lpstr>Times New Roman</vt:lpstr>
      <vt:lpstr>Trebuchet MS</vt:lpstr>
      <vt:lpstr>Wingdings</vt:lpstr>
      <vt:lpstr>Wingdings 3</vt:lpstr>
      <vt:lpstr>Аспект</vt:lpstr>
      <vt:lpstr>Документ</vt:lpstr>
      <vt:lpstr>Проект бюджета Кубанскостепного сельского поселения Каневского района на 2022 год</vt:lpstr>
      <vt:lpstr> </vt:lpstr>
      <vt:lpstr>                                  </vt:lpstr>
      <vt:lpstr>ДОХОДЫ </vt:lpstr>
      <vt:lpstr>Сбалансированный</vt:lpstr>
      <vt:lpstr>Расходы   - 14 676,7   </vt:lpstr>
      <vt:lpstr>Объем налоговых и неналоговых доходов бюджета Кубанскостепного сельского поселения на 2022 год составил 10754,5 тыс. рублей </vt:lpstr>
      <vt:lpstr>Общий объем расходов на 2022 год -14676,7 тыс.рублей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Кубанскостепного сельского поселения Каневского района на 2022 год</dc:title>
  <dc:creator>Glavbuh</dc:creator>
  <cp:lastModifiedBy>Glavbuh</cp:lastModifiedBy>
  <cp:revision>29</cp:revision>
  <dcterms:created xsi:type="dcterms:W3CDTF">2022-08-29T08:11:02Z</dcterms:created>
  <dcterms:modified xsi:type="dcterms:W3CDTF">2022-09-05T07:42:38Z</dcterms:modified>
</cp:coreProperties>
</file>