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6"/>
  </p:notesMasterIdLst>
  <p:sldIdLst>
    <p:sldId id="256" r:id="rId2"/>
    <p:sldId id="260" r:id="rId3"/>
    <p:sldId id="264" r:id="rId4"/>
    <p:sldId id="265" r:id="rId5"/>
  </p:sldIdLst>
  <p:sldSz cx="9144000" cy="5143500" type="screen16x9"/>
  <p:notesSz cx="6858000" cy="9144000"/>
  <p:embeddedFontLst>
    <p:embeddedFont>
      <p:font typeface="Arial Black" panose="020B0A04020102020204" pitchFamily="34" charset="0"/>
      <p:bold r:id="rId7"/>
    </p:embeddedFont>
    <p:embeddedFont>
      <p:font typeface="PT Sans" panose="020B0604020202020204" charset="-52"/>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2212"/>
    <a:srgbClr val="ED5338"/>
    <a:srgbClr val="433D72"/>
    <a:srgbClr val="F580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5210" autoAdjust="0"/>
  </p:normalViewPr>
  <p:slideViewPr>
    <p:cSldViewPr snapToGrid="0">
      <p:cViewPr varScale="1">
        <p:scale>
          <a:sx n="66" d="100"/>
          <a:sy n="66" d="100"/>
        </p:scale>
        <p:origin x="1686" y="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ru-RU" dirty="0"/>
              <a:t>В 2020 году участники Акселератора и предприниматели получившие поддержку в Инновационном центре Фонда, по данным налоговой службы, увеличили поступления в бюджет РФ в 3 раза. Это говорит о экономическом росте компаний, несмотря на эпидемиологическую обстановку в стране.</a:t>
            </a: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7e11e28fa4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7e11e28fa4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ru-RU" dirty="0"/>
              <a:t>Описание программы: Механика работы нашей акселерационной программы очень проста. Вначале Участник проходит 4х дневное стартовое обучение, это минимум основных знаний необходимый для максимально успешного развития инновационного проекта. </a:t>
            </a:r>
          </a:p>
          <a:p>
            <a:pPr marL="0" lvl="0" indent="0" algn="l" rtl="0">
              <a:spcBef>
                <a:spcPts val="0"/>
              </a:spcBef>
              <a:spcAft>
                <a:spcPts val="0"/>
              </a:spcAft>
              <a:buNone/>
            </a:pPr>
            <a:r>
              <a:rPr lang="ru-RU" dirty="0"/>
              <a:t>Далее, трекеры и эксперты акселерационной программы индивидуально общаются с каждой командой в рамках диагностических сессий  и выясняют текущее состояние бизнеса, цели и планы команды, ограничения и сложности, которые мешают достичь поставленных целей. На основании этой диагностики определяется стратегия дальнейшей работе команды. По итогам внутренней комиссии фонда часть команд проходит на следующий этап программы, каждому стартапу присваивается трекер, который будет работать с командой ближайшие два месяца.</a:t>
            </a:r>
          </a:p>
          <a:p>
            <a:pPr marL="0" lvl="0" indent="0" algn="l" rtl="0">
              <a:spcBef>
                <a:spcPts val="0"/>
              </a:spcBef>
              <a:spcAft>
                <a:spcPts val="0"/>
              </a:spcAft>
              <a:buNone/>
            </a:pPr>
            <a:r>
              <a:rPr lang="ru-RU" dirty="0"/>
              <a:t>Два месяца команды работают над поставленными целями. Каждую неделю на </a:t>
            </a:r>
            <a:r>
              <a:rPr lang="ru-RU" dirty="0" err="1"/>
              <a:t>трекшен</a:t>
            </a:r>
            <a:r>
              <a:rPr lang="ru-RU" dirty="0"/>
              <a:t>-митингах основатели вместе с экспертами разбирают результаты недельного спринта: проверяют, была ли достигнута цель и, если нет, то почему, а также определяют план на следующую итерацию. За время программы команды могут проконсультироваться с экспертами по вопросам </a:t>
            </a:r>
            <a:r>
              <a:rPr lang="ru-RU" dirty="0" err="1"/>
              <a:t>customer</a:t>
            </a:r>
            <a:r>
              <a:rPr lang="ru-RU" dirty="0"/>
              <a:t> </a:t>
            </a:r>
            <a:r>
              <a:rPr lang="ru-RU" dirty="0" err="1"/>
              <a:t>development</a:t>
            </a:r>
            <a:r>
              <a:rPr lang="ru-RU" dirty="0"/>
              <a:t>, маркетинга, продаж, экономики, инвестиций.</a:t>
            </a:r>
          </a:p>
          <a:p>
            <a:pPr marL="0" lvl="0" indent="0" algn="l" rtl="0">
              <a:spcBef>
                <a:spcPts val="0"/>
              </a:spcBef>
              <a:spcAft>
                <a:spcPts val="0"/>
              </a:spcAft>
              <a:buNone/>
            </a:pPr>
            <a:r>
              <a:rPr lang="ru-RU" dirty="0"/>
              <a:t>Завершающим отчетным мероприятием для участников является демонстрационный день, мероприятие на котором участники выступают перед экспертами, инвесторами, потенциальными партнерами и покупателями. </a:t>
            </a:r>
          </a:p>
          <a:p>
            <a:pPr marL="0" lvl="0" indent="0" algn="l" rtl="0">
              <a:spcBef>
                <a:spcPts val="0"/>
              </a:spcBef>
              <a:spcAft>
                <a:spcPts val="0"/>
              </a:spcAft>
              <a:buNone/>
            </a:pPr>
            <a:r>
              <a:rPr lang="ru-RU" dirty="0"/>
              <a:t>Также в акселерационную программу входит и дополнительные услуги, такие как предоставление бесплатных рабочих мест в коворкинг-центре, а со второго набора доступна новая услуга - консультация с тестовым рекламным бюджетом.</a:t>
            </a:r>
          </a:p>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7e11e28fa4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7e11e28fa4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781013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7e11e28fa4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7e11e28fa4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27120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ru"/>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277150"/>
            <a:ext cx="8520600" cy="1630701"/>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ru" sz="3600" b="1" dirty="0">
                <a:solidFill>
                  <a:srgbClr val="562212"/>
                </a:solidFill>
                <a:latin typeface="Circe" panose="020B0502020203020203" pitchFamily="34" charset="-52"/>
                <a:ea typeface="Caveat"/>
                <a:cs typeface="Caveat"/>
                <a:sym typeface="Caveat"/>
              </a:rPr>
              <a:t>Инновационный центр </a:t>
            </a:r>
            <a:endParaRPr sz="3600" b="1" dirty="0">
              <a:solidFill>
                <a:srgbClr val="562212"/>
              </a:solidFill>
              <a:latin typeface="Circe" panose="020B0502020203020203" pitchFamily="34" charset="-52"/>
              <a:ea typeface="Caveat"/>
              <a:cs typeface="Caveat"/>
              <a:sym typeface="Caveat"/>
            </a:endParaRPr>
          </a:p>
        </p:txBody>
      </p:sp>
      <p:sp>
        <p:nvSpPr>
          <p:cNvPr id="55" name="Google Shape;55;p13"/>
          <p:cNvSpPr txBox="1">
            <a:spLocks noGrp="1"/>
          </p:cNvSpPr>
          <p:nvPr>
            <p:ph type="subTitle" idx="1"/>
          </p:nvPr>
        </p:nvSpPr>
        <p:spPr>
          <a:xfrm>
            <a:off x="311700" y="1982394"/>
            <a:ext cx="8520600" cy="1424057"/>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ru" sz="1800" dirty="0">
                <a:solidFill>
                  <a:srgbClr val="ED5338"/>
                </a:solidFill>
                <a:highlight>
                  <a:schemeClr val="lt1"/>
                </a:highlight>
                <a:latin typeface="PT Sans" panose="020B0503020203020204" pitchFamily="34" charset="-52"/>
                <a:ea typeface="Roboto"/>
                <a:cs typeface="Roboto"/>
                <a:sym typeface="Roboto"/>
              </a:rPr>
              <a:t>Структурное подразделение унитарной некоммерческой </a:t>
            </a:r>
            <a:endParaRPr sz="1800" dirty="0">
              <a:solidFill>
                <a:srgbClr val="ED5338"/>
              </a:solidFill>
              <a:highlight>
                <a:schemeClr val="lt1"/>
              </a:highlight>
              <a:latin typeface="PT Sans" panose="020B0503020203020204" pitchFamily="34" charset="-52"/>
              <a:ea typeface="Roboto"/>
              <a:cs typeface="Roboto"/>
              <a:sym typeface="Roboto"/>
            </a:endParaRPr>
          </a:p>
          <a:p>
            <a:pPr marL="0" lvl="0" indent="0" algn="ctr" rtl="0">
              <a:spcBef>
                <a:spcPts val="0"/>
              </a:spcBef>
              <a:spcAft>
                <a:spcPts val="0"/>
              </a:spcAft>
              <a:buNone/>
            </a:pPr>
            <a:r>
              <a:rPr lang="ru" sz="1800" dirty="0">
                <a:solidFill>
                  <a:srgbClr val="ED5338"/>
                </a:solidFill>
                <a:highlight>
                  <a:schemeClr val="lt1"/>
                </a:highlight>
                <a:latin typeface="PT Sans" panose="020B0503020203020204" pitchFamily="34" charset="-52"/>
                <a:ea typeface="Roboto"/>
                <a:cs typeface="Roboto"/>
                <a:sym typeface="Roboto"/>
              </a:rPr>
              <a:t>организации "Фонд развития бизнеса Краснодарского края",</a:t>
            </a:r>
          </a:p>
          <a:p>
            <a:pPr marL="0" lvl="0" indent="0" algn="ctr" rtl="0">
              <a:spcBef>
                <a:spcPts val="0"/>
              </a:spcBef>
              <a:spcAft>
                <a:spcPts val="0"/>
              </a:spcAft>
              <a:buNone/>
            </a:pPr>
            <a:endParaRPr lang="en-US" sz="1800" dirty="0">
              <a:solidFill>
                <a:srgbClr val="ED5338"/>
              </a:solidFill>
              <a:highlight>
                <a:schemeClr val="lt1"/>
              </a:highlight>
              <a:latin typeface="PT Sans" panose="020B0503020203020204" pitchFamily="34" charset="-52"/>
              <a:ea typeface="Roboto"/>
              <a:cs typeface="Roboto"/>
              <a:sym typeface="Roboto"/>
            </a:endParaRPr>
          </a:p>
          <a:p>
            <a:pPr rtl="0">
              <a:spcBef>
                <a:spcPts val="0"/>
              </a:spcBef>
              <a:spcAft>
                <a:spcPts val="0"/>
              </a:spcAft>
            </a:pPr>
            <a:r>
              <a:rPr lang="ru-RU" sz="1800" b="1" i="0" u="none" strike="noStrike" dirty="0">
                <a:solidFill>
                  <a:srgbClr val="000000"/>
                </a:solidFill>
                <a:effectLst/>
                <a:latin typeface="Times New Roman" panose="02020603050405020304" pitchFamily="18" charset="0"/>
              </a:rPr>
              <a:t>Цель программы:</a:t>
            </a:r>
            <a:r>
              <a:rPr lang="ru-RU" sz="1800" b="0" i="0" u="none" strike="noStrike" dirty="0">
                <a:solidFill>
                  <a:srgbClr val="000000"/>
                </a:solidFill>
                <a:effectLst/>
                <a:latin typeface="Times New Roman" panose="02020603050405020304" pitchFamily="18" charset="0"/>
              </a:rPr>
              <a:t> помогаем  компаниям увеличить прибыль за счет внедрения или развития инновационных продуктов.</a:t>
            </a:r>
            <a:endParaRPr lang="ru-RU" sz="1200" b="0" dirty="0">
              <a:effectLst/>
            </a:endParaRPr>
          </a:p>
          <a:p>
            <a:r>
              <a:rPr lang="ru-RU" sz="1800" b="1" i="0" u="none" strike="noStrike" dirty="0">
                <a:solidFill>
                  <a:srgbClr val="000000"/>
                </a:solidFill>
                <a:effectLst/>
                <a:latin typeface="Times New Roman" panose="02020603050405020304" pitchFamily="18" charset="0"/>
              </a:rPr>
              <a:t>Попасть</a:t>
            </a:r>
            <a:r>
              <a:rPr lang="ru-RU" sz="1800" b="0" i="0" u="none" strike="noStrike" dirty="0">
                <a:solidFill>
                  <a:srgbClr val="000000"/>
                </a:solidFill>
                <a:effectLst/>
                <a:latin typeface="Times New Roman" panose="02020603050405020304" pitchFamily="18" charset="0"/>
              </a:rPr>
              <a:t> в акселерационную программу могут предприниматель или юридические лицо находящимся в налоговом реестре малого и среднего предпринимательства, реализующий или планирующий реализовать инновационный проект.</a:t>
            </a:r>
            <a:endParaRPr sz="1200" dirty="0">
              <a:solidFill>
                <a:schemeClr val="dk1"/>
              </a:solidFill>
              <a:highlight>
                <a:schemeClr val="lt1"/>
              </a:highlight>
              <a:latin typeface="PT Sans" panose="020B0503020203020204" pitchFamily="34" charset="-52"/>
              <a:ea typeface="Roboto"/>
              <a:cs typeface="Roboto"/>
              <a:sym typeface="Roboto"/>
            </a:endParaRPr>
          </a:p>
        </p:txBody>
      </p:sp>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58409"/>
            <a:ext cx="1199196" cy="3899050"/>
          </a:xfrm>
          <a:prstGeom prst="rect">
            <a:avLst/>
          </a:prstGeom>
        </p:spPr>
      </p:pic>
      <p:pic>
        <p:nvPicPr>
          <p:cNvPr id="8"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57069" y="1286315"/>
            <a:ext cx="454661" cy="514117"/>
          </a:xfrm>
          <a:prstGeom prst="rect">
            <a:avLst/>
          </a:prstGeom>
          <a:noFill/>
          <a:ln>
            <a:noFill/>
          </a:ln>
        </p:spPr>
      </p:pic>
      <p:pic>
        <p:nvPicPr>
          <p:cNvPr id="5" name="Рисунок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50282" y="351693"/>
            <a:ext cx="1443436" cy="7987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287717"/>
            <a:ext cx="8520600" cy="475207"/>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ru" sz="2400" b="1" dirty="0">
                <a:solidFill>
                  <a:srgbClr val="562212"/>
                </a:solidFill>
                <a:latin typeface="Arial Black" panose="020B0A04020102020204" pitchFamily="34" charset="0"/>
                <a:ea typeface="Times New Roman"/>
                <a:cs typeface="Times New Roman"/>
                <a:sym typeface="Times New Roman"/>
              </a:rPr>
              <a:t>АКСЕЛЕРАТОР</a:t>
            </a:r>
            <a:endParaRPr sz="2400" b="1" dirty="0">
              <a:solidFill>
                <a:srgbClr val="562212"/>
              </a:solidFill>
              <a:latin typeface="Arial Black" panose="020B0A04020102020204" pitchFamily="34" charset="0"/>
              <a:ea typeface="Times New Roman"/>
              <a:cs typeface="Times New Roman"/>
              <a:sym typeface="Times New Roman"/>
            </a:endParaRPr>
          </a:p>
        </p:txBody>
      </p:sp>
      <p:sp>
        <p:nvSpPr>
          <p:cNvPr id="84" name="Google Shape;84;p17"/>
          <p:cNvSpPr txBox="1">
            <a:spLocks noGrp="1"/>
          </p:cNvSpPr>
          <p:nvPr>
            <p:ph type="body" idx="1"/>
          </p:nvPr>
        </p:nvSpPr>
        <p:spPr>
          <a:xfrm>
            <a:off x="991052" y="843258"/>
            <a:ext cx="7738984" cy="1098225"/>
          </a:xfrm>
          <a:prstGeom prst="rect">
            <a:avLst/>
          </a:prstGeom>
        </p:spPr>
        <p:txBody>
          <a:bodyPr spcFirstLastPara="1" wrap="square" lIns="91425" tIns="91425" rIns="91425" bIns="91425" anchor="t" anchorCtr="0">
            <a:noAutofit/>
          </a:bodyPr>
          <a:lstStyle/>
          <a:p>
            <a:pPr marL="0" lvl="0" indent="0" algn="ctr">
              <a:buClr>
                <a:schemeClr val="dk1"/>
              </a:buClr>
              <a:buSzPts val="1100"/>
              <a:buNone/>
            </a:pPr>
            <a:r>
              <a:rPr lang="ru-RU" dirty="0">
                <a:solidFill>
                  <a:srgbClr val="ED5338"/>
                </a:solidFill>
                <a:highlight>
                  <a:schemeClr val="lt1"/>
                </a:highlight>
                <a:latin typeface="PT Sans" panose="020B0503020203020204" pitchFamily="34" charset="-52"/>
                <a:ea typeface="Roboto"/>
                <a:cs typeface="Roboto"/>
                <a:sym typeface="Roboto"/>
              </a:rPr>
              <a:t>Два раза в год проходит двухмесячная программа,</a:t>
            </a:r>
            <a:r>
              <a:rPr lang="ru" dirty="0">
                <a:solidFill>
                  <a:srgbClr val="ED5338"/>
                </a:solidFill>
                <a:highlight>
                  <a:schemeClr val="lt1"/>
                </a:highlight>
                <a:latin typeface="PT Sans" panose="020B0503020203020204" pitchFamily="34" charset="-52"/>
                <a:ea typeface="Roboto"/>
                <a:cs typeface="Roboto"/>
                <a:sym typeface="Roboto"/>
              </a:rPr>
              <a:t> для компаний </a:t>
            </a:r>
            <a:r>
              <a:rPr lang="ru-RU" dirty="0">
                <a:solidFill>
                  <a:srgbClr val="ED5338"/>
                </a:solidFill>
                <a:highlight>
                  <a:schemeClr val="lt1"/>
                </a:highlight>
                <a:latin typeface="PT Sans" panose="020B0503020203020204" pitchFamily="34" charset="-52"/>
                <a:ea typeface="Roboto"/>
                <a:cs typeface="Roboto"/>
                <a:sym typeface="Roboto"/>
              </a:rPr>
              <a:t>имеющих явное конкурентное преимущество.</a:t>
            </a:r>
            <a:endParaRPr sz="1100" dirty="0">
              <a:solidFill>
                <a:srgbClr val="ED5338"/>
              </a:solidFill>
              <a:highlight>
                <a:schemeClr val="lt1"/>
              </a:highlight>
              <a:latin typeface="PT Sans" panose="020B0503020203020204" pitchFamily="34" charset="-52"/>
            </a:endParaRPr>
          </a:p>
        </p:txBody>
      </p:sp>
      <p:sp>
        <p:nvSpPr>
          <p:cNvPr id="85" name="Google Shape;85;p17"/>
          <p:cNvSpPr txBox="1"/>
          <p:nvPr/>
        </p:nvSpPr>
        <p:spPr>
          <a:xfrm>
            <a:off x="1787831" y="1974277"/>
            <a:ext cx="1225354" cy="976800"/>
          </a:xfrm>
          <a:prstGeom prst="rect">
            <a:avLst/>
          </a:prstGeom>
          <a:noFill/>
          <a:ln>
            <a:noFill/>
          </a:ln>
        </p:spPr>
        <p:txBody>
          <a:bodyPr spcFirstLastPara="1" wrap="square" lIns="91425" tIns="91425" rIns="91425" bIns="91425" anchor="t" anchorCtr="0">
            <a:noAutofit/>
          </a:bodyPr>
          <a:lstStyle/>
          <a:p>
            <a:pPr marL="0" lvl="0" indent="0" rtl="0">
              <a:spcBef>
                <a:spcPts val="1700"/>
              </a:spcBef>
              <a:spcAft>
                <a:spcPts val="0"/>
              </a:spcAft>
              <a:buNone/>
            </a:pPr>
            <a:r>
              <a:rPr lang="ru-RU" sz="1350" dirty="0">
                <a:solidFill>
                  <a:schemeClr val="tx1"/>
                </a:solidFill>
                <a:highlight>
                  <a:schemeClr val="lt1"/>
                </a:highlight>
                <a:latin typeface="PT Sans" panose="020B0503020203020204" pitchFamily="34" charset="-52"/>
                <a:ea typeface="Roboto"/>
                <a:cs typeface="Roboto"/>
                <a:sym typeface="Roboto"/>
              </a:rPr>
              <a:t>Стартовое обучение</a:t>
            </a:r>
            <a:endParaRPr sz="1350" dirty="0">
              <a:solidFill>
                <a:schemeClr val="tx1"/>
              </a:solidFill>
              <a:highlight>
                <a:schemeClr val="lt1"/>
              </a:highlight>
              <a:latin typeface="PT Sans" panose="020B0503020203020204" pitchFamily="34" charset="-52"/>
              <a:ea typeface="Roboto"/>
              <a:cs typeface="Roboto"/>
              <a:sym typeface="Roboto"/>
            </a:endParaRPr>
          </a:p>
        </p:txBody>
      </p:sp>
      <p:sp>
        <p:nvSpPr>
          <p:cNvPr id="86" name="Google Shape;86;p17"/>
          <p:cNvSpPr txBox="1"/>
          <p:nvPr/>
        </p:nvSpPr>
        <p:spPr>
          <a:xfrm>
            <a:off x="3207688" y="2218477"/>
            <a:ext cx="1533283" cy="6720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ru-RU" dirty="0">
                <a:highlight>
                  <a:schemeClr val="lt1"/>
                </a:highlight>
                <a:latin typeface="PT Sans" panose="020B0503020203020204" pitchFamily="34" charset="-52"/>
              </a:rPr>
              <a:t>Диагностическая </a:t>
            </a:r>
          </a:p>
          <a:p>
            <a:pPr marL="0" lvl="0" indent="0" rtl="0">
              <a:spcBef>
                <a:spcPts val="0"/>
              </a:spcBef>
              <a:spcAft>
                <a:spcPts val="0"/>
              </a:spcAft>
              <a:buNone/>
            </a:pPr>
            <a:r>
              <a:rPr lang="ru-RU" dirty="0">
                <a:highlight>
                  <a:schemeClr val="lt1"/>
                </a:highlight>
                <a:latin typeface="PT Sans" panose="020B0503020203020204" pitchFamily="34" charset="-52"/>
              </a:rPr>
              <a:t>сессия</a:t>
            </a:r>
            <a:endParaRPr dirty="0">
              <a:highlight>
                <a:schemeClr val="lt1"/>
              </a:highlight>
              <a:latin typeface="PT Sans" panose="020B0503020203020204" pitchFamily="34" charset="-52"/>
            </a:endParaRPr>
          </a:p>
        </p:txBody>
      </p:sp>
      <p:sp>
        <p:nvSpPr>
          <p:cNvPr id="87" name="Google Shape;87;p17"/>
          <p:cNvSpPr txBox="1"/>
          <p:nvPr/>
        </p:nvSpPr>
        <p:spPr>
          <a:xfrm>
            <a:off x="4965769" y="2218477"/>
            <a:ext cx="3670964" cy="4884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ru-RU" sz="1350" dirty="0">
                <a:solidFill>
                  <a:schemeClr val="dk1"/>
                </a:solidFill>
                <a:highlight>
                  <a:schemeClr val="lt1"/>
                </a:highlight>
                <a:latin typeface="PT Sans" panose="020B0503020203020204" pitchFamily="34" charset="-52"/>
                <a:sym typeface="Roboto"/>
              </a:rPr>
              <a:t>Работа над проектом с «точками роста» в </a:t>
            </a:r>
          </a:p>
          <a:p>
            <a:pPr marL="0" lvl="0" indent="0" rtl="0">
              <a:spcBef>
                <a:spcPts val="0"/>
              </a:spcBef>
              <a:spcAft>
                <a:spcPts val="0"/>
              </a:spcAft>
              <a:buNone/>
            </a:pPr>
            <a:r>
              <a:rPr lang="ru-RU" sz="1350" dirty="0">
                <a:solidFill>
                  <a:schemeClr val="dk1"/>
                </a:solidFill>
                <a:highlight>
                  <a:schemeClr val="lt1"/>
                </a:highlight>
                <a:latin typeface="PT Sans" panose="020B0503020203020204" pitchFamily="34" charset="-52"/>
                <a:sym typeface="Roboto"/>
              </a:rPr>
              <a:t>сопровождении экспертов </a:t>
            </a:r>
            <a:endParaRPr dirty="0">
              <a:highlight>
                <a:schemeClr val="lt1"/>
              </a:highlight>
              <a:latin typeface="PT Sans" panose="020B0503020203020204" pitchFamily="34" charset="-52"/>
            </a:endParaRPr>
          </a:p>
        </p:txBody>
      </p:sp>
      <p:sp>
        <p:nvSpPr>
          <p:cNvPr id="89" name="Google Shape;89;p17"/>
          <p:cNvSpPr txBox="1"/>
          <p:nvPr/>
        </p:nvSpPr>
        <p:spPr>
          <a:xfrm>
            <a:off x="1647725" y="2754565"/>
            <a:ext cx="2985489" cy="1036200"/>
          </a:xfrm>
          <a:prstGeom prst="rect">
            <a:avLst/>
          </a:prstGeom>
          <a:noFill/>
          <a:ln>
            <a:noFill/>
          </a:ln>
        </p:spPr>
        <p:txBody>
          <a:bodyPr spcFirstLastPara="1" wrap="square" lIns="91425" tIns="91425" rIns="91425" bIns="91425" anchor="t" anchorCtr="0">
            <a:noAutofit/>
          </a:bodyPr>
          <a:lstStyle/>
          <a:p>
            <a:pPr marL="0" lvl="0" indent="0" rtl="0">
              <a:spcBef>
                <a:spcPts val="1700"/>
              </a:spcBef>
              <a:spcAft>
                <a:spcPts val="0"/>
              </a:spcAft>
              <a:buNone/>
            </a:pPr>
            <a:r>
              <a:rPr lang="ru-RU" sz="1350" dirty="0">
                <a:solidFill>
                  <a:schemeClr val="dk1"/>
                </a:solidFill>
                <a:highlight>
                  <a:schemeClr val="lt1"/>
                </a:highlight>
                <a:latin typeface="PT Sans" panose="020B0503020203020204" pitchFamily="34" charset="-52"/>
                <a:ea typeface="Roboto"/>
                <a:cs typeface="Roboto"/>
                <a:sym typeface="Roboto"/>
              </a:rPr>
              <a:t>Участникам акселератора предоставляются рабочие места (коворкинг)  </a:t>
            </a:r>
          </a:p>
          <a:p>
            <a:pPr marL="0" lvl="0" indent="0" rtl="0">
              <a:spcBef>
                <a:spcPts val="1700"/>
              </a:spcBef>
              <a:spcAft>
                <a:spcPts val="0"/>
              </a:spcAft>
              <a:buNone/>
            </a:pPr>
            <a:endParaRPr sz="1350" dirty="0">
              <a:solidFill>
                <a:schemeClr val="dk1"/>
              </a:solidFill>
              <a:highlight>
                <a:schemeClr val="lt1"/>
              </a:highlight>
              <a:latin typeface="PT Sans" panose="020B0503020203020204" pitchFamily="34" charset="-52"/>
              <a:ea typeface="Roboto"/>
              <a:cs typeface="Roboto"/>
              <a:sym typeface="Roboto"/>
            </a:endParaRPr>
          </a:p>
        </p:txBody>
      </p:sp>
      <p:sp>
        <p:nvSpPr>
          <p:cNvPr id="90" name="Google Shape;90;p17"/>
          <p:cNvSpPr txBox="1"/>
          <p:nvPr/>
        </p:nvSpPr>
        <p:spPr>
          <a:xfrm>
            <a:off x="5077065" y="3023974"/>
            <a:ext cx="3896783" cy="11841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ru" sz="1350" dirty="0">
                <a:solidFill>
                  <a:schemeClr val="dk1"/>
                </a:solidFill>
                <a:highlight>
                  <a:schemeClr val="lt1"/>
                </a:highlight>
                <a:latin typeface="PT Sans" panose="020B0503020203020204" pitchFamily="34" charset="-52"/>
                <a:ea typeface="Roboto"/>
                <a:cs typeface="Roboto"/>
                <a:sym typeface="Roboto"/>
              </a:rPr>
              <a:t>Презентация проектов бизнес-сообществу, </a:t>
            </a:r>
          </a:p>
          <a:p>
            <a:pPr marL="0" lvl="0" indent="0" rtl="0">
              <a:spcBef>
                <a:spcPts val="0"/>
              </a:spcBef>
              <a:spcAft>
                <a:spcPts val="0"/>
              </a:spcAft>
              <a:buNone/>
            </a:pPr>
            <a:r>
              <a:rPr lang="ru" sz="1350" dirty="0">
                <a:solidFill>
                  <a:schemeClr val="dk1"/>
                </a:solidFill>
                <a:highlight>
                  <a:schemeClr val="lt1"/>
                </a:highlight>
                <a:latin typeface="PT Sans" panose="020B0503020203020204" pitchFamily="34" charset="-52"/>
                <a:ea typeface="Roboto"/>
                <a:cs typeface="Roboto"/>
                <a:sym typeface="Roboto"/>
              </a:rPr>
              <a:t>экспертам, инвесторам и фондам </a:t>
            </a:r>
            <a:endParaRPr sz="1350" dirty="0">
              <a:highlight>
                <a:schemeClr val="lt1"/>
              </a:highlight>
              <a:latin typeface="PT Sans" panose="020B0503020203020204" pitchFamily="34" charset="-52"/>
            </a:endParaRPr>
          </a:p>
        </p:txBody>
      </p:sp>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58409"/>
            <a:ext cx="1199196" cy="3899050"/>
          </a:xfrm>
          <a:prstGeom prst="rect">
            <a:avLst/>
          </a:prstGeom>
        </p:spPr>
      </p:pic>
      <p:pic>
        <p:nvPicPr>
          <p:cNvPr id="15"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06890" y="2240448"/>
            <a:ext cx="454661" cy="514117"/>
          </a:xfrm>
          <a:prstGeom prst="rect">
            <a:avLst/>
          </a:prstGeom>
          <a:noFill/>
          <a:ln>
            <a:noFill/>
          </a:ln>
        </p:spPr>
      </p:pic>
      <p:pic>
        <p:nvPicPr>
          <p:cNvPr id="16"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63089" y="2240448"/>
            <a:ext cx="454661" cy="514117"/>
          </a:xfrm>
          <a:prstGeom prst="rect">
            <a:avLst/>
          </a:prstGeom>
          <a:noFill/>
          <a:ln>
            <a:noFill/>
          </a:ln>
        </p:spPr>
      </p:pic>
      <p:pic>
        <p:nvPicPr>
          <p:cNvPr id="17"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22404" y="2240448"/>
            <a:ext cx="454661" cy="514117"/>
          </a:xfrm>
          <a:prstGeom prst="rect">
            <a:avLst/>
          </a:prstGeom>
          <a:noFill/>
          <a:ln>
            <a:noFill/>
          </a:ln>
        </p:spPr>
      </p:pic>
      <p:pic>
        <p:nvPicPr>
          <p:cNvPr id="18"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06890" y="3101907"/>
            <a:ext cx="454661" cy="514117"/>
          </a:xfrm>
          <a:prstGeom prst="rect">
            <a:avLst/>
          </a:prstGeom>
          <a:noFill/>
          <a:ln>
            <a:noFill/>
          </a:ln>
        </p:spPr>
      </p:pic>
      <p:pic>
        <p:nvPicPr>
          <p:cNvPr id="20"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33214" y="3101907"/>
            <a:ext cx="454661" cy="51411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177989"/>
            <a:ext cx="8520600" cy="475207"/>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ru" sz="2400" b="1" dirty="0">
                <a:solidFill>
                  <a:srgbClr val="562212"/>
                </a:solidFill>
                <a:latin typeface="Arial Black" panose="020B0A04020102020204" pitchFamily="34" charset="0"/>
                <a:ea typeface="Times New Roman"/>
                <a:cs typeface="Times New Roman"/>
                <a:sym typeface="Times New Roman"/>
              </a:rPr>
              <a:t>АКСЕЛЕРАТОР </a:t>
            </a:r>
            <a:r>
              <a:rPr lang="ru-RU" sz="2400" b="1" dirty="0">
                <a:solidFill>
                  <a:srgbClr val="562212"/>
                </a:solidFill>
                <a:latin typeface="Arial Black" panose="020B0A04020102020204" pitchFamily="34" charset="0"/>
                <a:ea typeface="Times New Roman"/>
                <a:cs typeface="Times New Roman"/>
                <a:sym typeface="Times New Roman"/>
              </a:rPr>
              <a:t>помогает за 2 месяца.</a:t>
            </a:r>
            <a:endParaRPr sz="2400" b="1" dirty="0">
              <a:solidFill>
                <a:srgbClr val="562212"/>
              </a:solidFill>
              <a:latin typeface="Arial Black" panose="020B0A04020102020204" pitchFamily="34" charset="0"/>
              <a:ea typeface="Times New Roman"/>
              <a:cs typeface="Times New Roman"/>
              <a:sym typeface="Times New Roman"/>
            </a:endParaRPr>
          </a:p>
        </p:txBody>
      </p:sp>
      <p:sp>
        <p:nvSpPr>
          <p:cNvPr id="85" name="Google Shape;85;p17"/>
          <p:cNvSpPr txBox="1"/>
          <p:nvPr/>
        </p:nvSpPr>
        <p:spPr>
          <a:xfrm>
            <a:off x="1976909" y="743443"/>
            <a:ext cx="5708444" cy="672000"/>
          </a:xfrm>
          <a:prstGeom prst="rect">
            <a:avLst/>
          </a:prstGeom>
          <a:noFill/>
          <a:ln>
            <a:noFill/>
          </a:ln>
        </p:spPr>
        <p:txBody>
          <a:bodyPr spcFirstLastPara="1" wrap="square" lIns="91425" tIns="91425" rIns="91425" bIns="91425" anchor="t" anchorCtr="0">
            <a:noAutofit/>
          </a:bodyPr>
          <a:lstStyle/>
          <a:p>
            <a:pPr fontAlgn="base"/>
            <a:r>
              <a:rPr lang="ru-RU" sz="1300" dirty="0">
                <a:highlight>
                  <a:schemeClr val="lt1"/>
                </a:highlight>
                <a:latin typeface="PT Sans" panose="020B0604020202020204" charset="-52"/>
              </a:rPr>
              <a:t>Улучшить показатели  бизнеса: начать продажи, привлечь первых клиентов, найти новые рыночные сегменты.</a:t>
            </a:r>
          </a:p>
        </p:txBody>
      </p:sp>
      <p:sp>
        <p:nvSpPr>
          <p:cNvPr id="86" name="Google Shape;86;p17"/>
          <p:cNvSpPr txBox="1"/>
          <p:nvPr/>
        </p:nvSpPr>
        <p:spPr>
          <a:xfrm>
            <a:off x="1976909" y="1351353"/>
            <a:ext cx="5624612" cy="672000"/>
          </a:xfrm>
          <a:prstGeom prst="rect">
            <a:avLst/>
          </a:prstGeom>
          <a:noFill/>
          <a:ln>
            <a:noFill/>
          </a:ln>
        </p:spPr>
        <p:txBody>
          <a:bodyPr spcFirstLastPara="1" wrap="square" lIns="91425" tIns="91425" rIns="91425" bIns="91425" anchor="t" anchorCtr="0">
            <a:noAutofit/>
          </a:bodyPr>
          <a:lstStyle/>
          <a:p>
            <a:pPr lvl="0"/>
            <a:r>
              <a:rPr lang="ru-RU" sz="1300" dirty="0">
                <a:highlight>
                  <a:schemeClr val="lt1"/>
                </a:highlight>
                <a:latin typeface="PT Sans" panose="020B0604020202020204" charset="-52"/>
              </a:rPr>
              <a:t>Доработать IT продукт под рынок: уточнить или сформировать требования к продукту, который будет покупать клиент.</a:t>
            </a:r>
            <a:endParaRPr sz="1300" dirty="0">
              <a:highlight>
                <a:schemeClr val="lt1"/>
              </a:highlight>
              <a:latin typeface="PT Sans" panose="020B0604020202020204" charset="-52"/>
            </a:endParaRPr>
          </a:p>
        </p:txBody>
      </p:sp>
      <p:sp>
        <p:nvSpPr>
          <p:cNvPr id="87" name="Google Shape;87;p17"/>
          <p:cNvSpPr txBox="1"/>
          <p:nvPr/>
        </p:nvSpPr>
        <p:spPr>
          <a:xfrm>
            <a:off x="1976909" y="2035263"/>
            <a:ext cx="6141143" cy="488400"/>
          </a:xfrm>
          <a:prstGeom prst="rect">
            <a:avLst/>
          </a:prstGeom>
          <a:noFill/>
          <a:ln>
            <a:noFill/>
          </a:ln>
        </p:spPr>
        <p:txBody>
          <a:bodyPr spcFirstLastPara="1" wrap="square" lIns="91425" tIns="91425" rIns="91425" bIns="91425" anchor="t" anchorCtr="0">
            <a:noAutofit/>
          </a:bodyPr>
          <a:lstStyle/>
          <a:p>
            <a:pPr lvl="0"/>
            <a:r>
              <a:rPr lang="ru-RU" sz="1300" dirty="0">
                <a:highlight>
                  <a:schemeClr val="lt1"/>
                </a:highlight>
                <a:latin typeface="PT Sans" panose="020B0604020202020204" charset="-52"/>
              </a:rPr>
              <a:t>Прокачать ключевые навыки запуска IT компании: </a:t>
            </a:r>
            <a:r>
              <a:rPr lang="ru-RU" sz="1300" dirty="0" err="1">
                <a:highlight>
                  <a:schemeClr val="lt1"/>
                </a:highlight>
                <a:latin typeface="PT Sans" panose="020B0604020202020204" charset="-52"/>
              </a:rPr>
              <a:t>customer</a:t>
            </a:r>
            <a:r>
              <a:rPr lang="ru-RU" sz="1300" dirty="0">
                <a:highlight>
                  <a:schemeClr val="lt1"/>
                </a:highlight>
                <a:latin typeface="PT Sans" panose="020B0604020202020204" charset="-52"/>
              </a:rPr>
              <a:t> </a:t>
            </a:r>
            <a:r>
              <a:rPr lang="ru-RU" sz="1300" dirty="0" err="1">
                <a:highlight>
                  <a:schemeClr val="lt1"/>
                </a:highlight>
                <a:latin typeface="PT Sans" panose="020B0604020202020204" charset="-52"/>
              </a:rPr>
              <a:t>development</a:t>
            </a:r>
            <a:r>
              <a:rPr lang="ru-RU" sz="1300" dirty="0">
                <a:highlight>
                  <a:schemeClr val="lt1"/>
                </a:highlight>
                <a:latin typeface="PT Sans" panose="020B0604020202020204" charset="-52"/>
              </a:rPr>
              <a:t>, </a:t>
            </a:r>
            <a:r>
              <a:rPr lang="ru-RU" sz="1300" dirty="0" err="1">
                <a:highlight>
                  <a:schemeClr val="lt1"/>
                </a:highlight>
                <a:latin typeface="PT Sans" panose="020B0604020202020204" charset="-52"/>
              </a:rPr>
              <a:t>jobs</a:t>
            </a:r>
            <a:r>
              <a:rPr lang="ru-RU" sz="1300" dirty="0">
                <a:highlight>
                  <a:schemeClr val="lt1"/>
                </a:highlight>
                <a:latin typeface="PT Sans" panose="020B0604020202020204" charset="-52"/>
              </a:rPr>
              <a:t> </a:t>
            </a:r>
            <a:r>
              <a:rPr lang="ru-RU" sz="1300" dirty="0" err="1">
                <a:highlight>
                  <a:schemeClr val="lt1"/>
                </a:highlight>
                <a:latin typeface="PT Sans" panose="020B0604020202020204" charset="-52"/>
              </a:rPr>
              <a:t>to</a:t>
            </a:r>
            <a:r>
              <a:rPr lang="ru-RU" sz="1300" dirty="0">
                <a:highlight>
                  <a:schemeClr val="lt1"/>
                </a:highlight>
                <a:latin typeface="PT Sans" panose="020B0604020202020204" charset="-52"/>
              </a:rPr>
              <a:t> </a:t>
            </a:r>
            <a:r>
              <a:rPr lang="ru-RU" sz="1300" dirty="0" err="1">
                <a:highlight>
                  <a:schemeClr val="lt1"/>
                </a:highlight>
                <a:latin typeface="PT Sans" panose="020B0604020202020204" charset="-52"/>
              </a:rPr>
              <a:t>be</a:t>
            </a:r>
            <a:r>
              <a:rPr lang="ru-RU" sz="1300" dirty="0">
                <a:highlight>
                  <a:schemeClr val="lt1"/>
                </a:highlight>
                <a:latin typeface="PT Sans" panose="020B0604020202020204" charset="-52"/>
              </a:rPr>
              <a:t> </a:t>
            </a:r>
            <a:r>
              <a:rPr lang="ru-RU" sz="1300" dirty="0" err="1">
                <a:highlight>
                  <a:schemeClr val="lt1"/>
                </a:highlight>
                <a:latin typeface="PT Sans" panose="020B0604020202020204" charset="-52"/>
              </a:rPr>
              <a:t>done</a:t>
            </a:r>
            <a:r>
              <a:rPr lang="ru-RU" sz="1300" dirty="0">
                <a:highlight>
                  <a:schemeClr val="lt1"/>
                </a:highlight>
                <a:latin typeface="PT Sans" panose="020B0604020202020204" charset="-52"/>
              </a:rPr>
              <a:t>  (методика развития бизнеса на основе выявления потребности клиентов), маркетинг, продажи, экономика, инвестиции, планирование</a:t>
            </a:r>
            <a:endParaRPr sz="1300" dirty="0">
              <a:highlight>
                <a:schemeClr val="lt1"/>
              </a:highlight>
              <a:latin typeface="PT Sans" panose="020B0604020202020204" charset="-52"/>
            </a:endParaRPr>
          </a:p>
        </p:txBody>
      </p:sp>
      <p:sp>
        <p:nvSpPr>
          <p:cNvPr id="89" name="Google Shape;89;p17"/>
          <p:cNvSpPr txBox="1"/>
          <p:nvPr/>
        </p:nvSpPr>
        <p:spPr>
          <a:xfrm>
            <a:off x="1971148" y="3406670"/>
            <a:ext cx="6988889" cy="1036200"/>
          </a:xfrm>
          <a:prstGeom prst="rect">
            <a:avLst/>
          </a:prstGeom>
          <a:noFill/>
          <a:ln>
            <a:noFill/>
          </a:ln>
        </p:spPr>
        <p:txBody>
          <a:bodyPr spcFirstLastPara="1" wrap="square" lIns="91425" tIns="91425" rIns="91425" bIns="91425" anchor="t" anchorCtr="0">
            <a:noAutofit/>
          </a:bodyPr>
          <a:lstStyle/>
          <a:p>
            <a:pPr lvl="0">
              <a:spcBef>
                <a:spcPts val="1700"/>
              </a:spcBef>
            </a:pPr>
            <a:r>
              <a:rPr lang="ru-RU" sz="1300" dirty="0">
                <a:highlight>
                  <a:schemeClr val="lt1"/>
                </a:highlight>
                <a:latin typeface="PT Sans" panose="020B0604020202020204" charset="-52"/>
              </a:rPr>
              <a:t>Расширить деловой </a:t>
            </a:r>
            <a:r>
              <a:rPr lang="ru-RU" sz="1300" dirty="0" err="1">
                <a:highlight>
                  <a:schemeClr val="lt1"/>
                </a:highlight>
                <a:latin typeface="PT Sans" panose="020B0604020202020204" charset="-52"/>
              </a:rPr>
              <a:t>нетворк</a:t>
            </a:r>
            <a:r>
              <a:rPr lang="ru-RU" sz="1300" dirty="0">
                <a:highlight>
                  <a:schemeClr val="lt1"/>
                </a:highlight>
                <a:latin typeface="PT Sans" panose="020B0604020202020204" charset="-52"/>
              </a:rPr>
              <a:t> с потенциальными клиентами, партнерами по бизнесу и другими предпринимателями. </a:t>
            </a:r>
            <a:endParaRPr sz="1300" dirty="0">
              <a:solidFill>
                <a:schemeClr val="dk1"/>
              </a:solidFill>
              <a:highlight>
                <a:schemeClr val="lt1"/>
              </a:highlight>
              <a:latin typeface="PT Sans" panose="020B0604020202020204" charset="-52"/>
              <a:ea typeface="Roboto"/>
              <a:cs typeface="Roboto"/>
              <a:sym typeface="Roboto"/>
            </a:endParaRPr>
          </a:p>
        </p:txBody>
      </p:sp>
      <p:sp>
        <p:nvSpPr>
          <p:cNvPr id="90" name="Google Shape;90;p17"/>
          <p:cNvSpPr txBox="1"/>
          <p:nvPr/>
        </p:nvSpPr>
        <p:spPr>
          <a:xfrm>
            <a:off x="1971148" y="2840354"/>
            <a:ext cx="6539305" cy="1184100"/>
          </a:xfrm>
          <a:prstGeom prst="rect">
            <a:avLst/>
          </a:prstGeom>
          <a:noFill/>
          <a:ln>
            <a:noFill/>
          </a:ln>
        </p:spPr>
        <p:txBody>
          <a:bodyPr spcFirstLastPara="1" wrap="square" lIns="91425" tIns="91425" rIns="91425" bIns="91425" anchor="t" anchorCtr="0">
            <a:noAutofit/>
          </a:bodyPr>
          <a:lstStyle/>
          <a:p>
            <a:pPr fontAlgn="base"/>
            <a:r>
              <a:rPr lang="ru-RU" sz="1300" dirty="0">
                <a:highlight>
                  <a:schemeClr val="lt1"/>
                </a:highlight>
                <a:latin typeface="PT Sans" panose="020B0604020202020204" charset="-52"/>
              </a:rPr>
              <a:t>Работать на результат: к команде IT компании присоединяется индивидуальный трекер *  — который еженедельно помогает определить план достижения цели, приблизиться к желаемому результату, анализировать итоги и делать выводы.</a:t>
            </a:r>
          </a:p>
        </p:txBody>
      </p:sp>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58409"/>
            <a:ext cx="1199196" cy="3899050"/>
          </a:xfrm>
          <a:prstGeom prst="rect">
            <a:avLst/>
          </a:prstGeom>
        </p:spPr>
      </p:pic>
      <p:pic>
        <p:nvPicPr>
          <p:cNvPr id="15"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49698" y="756101"/>
            <a:ext cx="454661" cy="514117"/>
          </a:xfrm>
          <a:prstGeom prst="rect">
            <a:avLst/>
          </a:prstGeom>
          <a:noFill/>
          <a:ln>
            <a:noFill/>
          </a:ln>
        </p:spPr>
      </p:pic>
      <p:pic>
        <p:nvPicPr>
          <p:cNvPr id="16"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49698" y="1378102"/>
            <a:ext cx="454661" cy="514117"/>
          </a:xfrm>
          <a:prstGeom prst="rect">
            <a:avLst/>
          </a:prstGeom>
          <a:noFill/>
          <a:ln>
            <a:noFill/>
          </a:ln>
        </p:spPr>
      </p:pic>
      <p:pic>
        <p:nvPicPr>
          <p:cNvPr id="17"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49696" y="3655894"/>
            <a:ext cx="454661" cy="514117"/>
          </a:xfrm>
          <a:prstGeom prst="rect">
            <a:avLst/>
          </a:prstGeom>
          <a:noFill/>
          <a:ln>
            <a:noFill/>
          </a:ln>
        </p:spPr>
      </p:pic>
      <p:pic>
        <p:nvPicPr>
          <p:cNvPr id="18"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51010" y="2841219"/>
            <a:ext cx="454661" cy="514117"/>
          </a:xfrm>
          <a:prstGeom prst="rect">
            <a:avLst/>
          </a:prstGeom>
          <a:noFill/>
          <a:ln>
            <a:noFill/>
          </a:ln>
        </p:spPr>
      </p:pic>
      <p:pic>
        <p:nvPicPr>
          <p:cNvPr id="19" name="Объект 5">
            <a:extLst>
              <a:ext uri="{FF2B5EF4-FFF2-40B4-BE49-F238E27FC236}">
                <a16:creationId xmlns:a16="http://schemas.microsoft.com/office/drawing/2014/main" id="{DCF22F39-B349-438B-BDA7-51FA2A8C3EF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49697" y="2078107"/>
            <a:ext cx="454661" cy="514117"/>
          </a:xfrm>
          <a:prstGeom prst="rect">
            <a:avLst/>
          </a:prstGeom>
          <a:noFill/>
          <a:ln>
            <a:noFill/>
          </a:ln>
        </p:spPr>
      </p:pic>
      <p:sp>
        <p:nvSpPr>
          <p:cNvPr id="21" name="Google Shape;89;p17">
            <a:extLst>
              <a:ext uri="{FF2B5EF4-FFF2-40B4-BE49-F238E27FC236}">
                <a16:creationId xmlns:a16="http://schemas.microsoft.com/office/drawing/2014/main" id="{0F73C18E-CEA7-4523-B389-929915177189}"/>
              </a:ext>
            </a:extLst>
          </p:cNvPr>
          <p:cNvSpPr txBox="1"/>
          <p:nvPr/>
        </p:nvSpPr>
        <p:spPr>
          <a:xfrm>
            <a:off x="992892" y="4379470"/>
            <a:ext cx="8109175" cy="586041"/>
          </a:xfrm>
          <a:prstGeom prst="rect">
            <a:avLst/>
          </a:prstGeom>
          <a:noFill/>
          <a:ln>
            <a:noFill/>
          </a:ln>
        </p:spPr>
        <p:txBody>
          <a:bodyPr spcFirstLastPara="1" wrap="square" lIns="91425" tIns="91425" rIns="91425" bIns="91425" anchor="t" anchorCtr="0">
            <a:noAutofit/>
          </a:bodyPr>
          <a:lstStyle/>
          <a:p>
            <a:r>
              <a:rPr lang="ru-RU" sz="1300" dirty="0">
                <a:highlight>
                  <a:schemeClr val="lt1"/>
                </a:highlight>
              </a:rPr>
              <a:t>*</a:t>
            </a:r>
            <a:r>
              <a:rPr lang="ru-RU" sz="1300" dirty="0">
                <a:highlight>
                  <a:schemeClr val="lt1"/>
                </a:highlight>
                <a:latin typeface="PT Sans" panose="020B0604020202020204" charset="-52"/>
              </a:rPr>
              <a:t>Трекер — предприниматель или топ-менеджер корпорации с опытом развития продукта, способный привести основателей стартапов к их бизнес-целям.</a:t>
            </a:r>
          </a:p>
          <a:p>
            <a:br>
              <a:rPr lang="ru-RU" sz="1200" dirty="0">
                <a:highlight>
                  <a:schemeClr val="lt1"/>
                </a:highlight>
                <a:latin typeface="PT Sans" panose="020B0604020202020204" charset="-52"/>
              </a:rPr>
            </a:br>
            <a:r>
              <a:rPr lang="ru-RU" sz="1350" dirty="0">
                <a:solidFill>
                  <a:schemeClr val="dk1"/>
                </a:solidFill>
                <a:highlight>
                  <a:schemeClr val="lt1"/>
                </a:highlight>
                <a:latin typeface="PT Sans" panose="020B0503020203020204" pitchFamily="34" charset="-52"/>
                <a:ea typeface="Roboto"/>
                <a:cs typeface="Roboto"/>
                <a:sym typeface="Roboto"/>
              </a:rPr>
              <a:t> </a:t>
            </a:r>
            <a:endParaRPr sz="1350" dirty="0">
              <a:solidFill>
                <a:schemeClr val="dk1"/>
              </a:solidFill>
              <a:highlight>
                <a:schemeClr val="lt1"/>
              </a:highlight>
              <a:latin typeface="PT Sans" panose="020B0503020203020204" pitchFamily="34" charset="-52"/>
              <a:ea typeface="Roboto"/>
              <a:cs typeface="Roboto"/>
              <a:sym typeface="Roboto"/>
            </a:endParaRPr>
          </a:p>
        </p:txBody>
      </p:sp>
    </p:spTree>
    <p:extLst>
      <p:ext uri="{BB962C8B-B14F-4D97-AF65-F5344CB8AC3E}">
        <p14:creationId xmlns:p14="http://schemas.microsoft.com/office/powerpoint/2010/main" val="3107635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177989"/>
            <a:ext cx="8520600" cy="475207"/>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ru-RU" sz="2400" b="1" dirty="0">
                <a:solidFill>
                  <a:srgbClr val="562212"/>
                </a:solidFill>
                <a:latin typeface="Arial Black" panose="020B0A04020102020204" pitchFamily="34" charset="0"/>
                <a:ea typeface="Times New Roman"/>
                <a:cs typeface="Times New Roman"/>
                <a:sym typeface="Times New Roman"/>
              </a:rPr>
              <a:t>КЕЙСЫ</a:t>
            </a:r>
            <a:endParaRPr sz="2400" b="1" dirty="0">
              <a:solidFill>
                <a:srgbClr val="562212"/>
              </a:solidFill>
              <a:latin typeface="Arial Black" panose="020B0A04020102020204" pitchFamily="34" charset="0"/>
              <a:ea typeface="Times New Roman"/>
              <a:cs typeface="Times New Roman"/>
              <a:sym typeface="Times New Roman"/>
            </a:endParaRPr>
          </a:p>
        </p:txBody>
      </p:sp>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58409"/>
            <a:ext cx="1199196" cy="3899050"/>
          </a:xfrm>
          <a:prstGeom prst="rect">
            <a:avLst/>
          </a:prstGeom>
        </p:spPr>
      </p:pic>
      <p:pic>
        <p:nvPicPr>
          <p:cNvPr id="15"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9196" y="721599"/>
            <a:ext cx="454661" cy="514117"/>
          </a:xfrm>
          <a:prstGeom prst="rect">
            <a:avLst/>
          </a:prstGeom>
          <a:noFill/>
          <a:ln>
            <a:noFill/>
          </a:ln>
        </p:spPr>
      </p:pic>
      <p:pic>
        <p:nvPicPr>
          <p:cNvPr id="19" name="Объект 5">
            <a:extLst>
              <a:ext uri="{FF2B5EF4-FFF2-40B4-BE49-F238E27FC236}">
                <a16:creationId xmlns:a16="http://schemas.microsoft.com/office/drawing/2014/main" id="{DCF22F39-B349-438B-BDA7-51FA2A8C3EF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54518" y="3143765"/>
            <a:ext cx="454661" cy="514117"/>
          </a:xfrm>
          <a:prstGeom prst="rect">
            <a:avLst/>
          </a:prstGeom>
          <a:noFill/>
          <a:ln>
            <a:noFill/>
          </a:ln>
        </p:spPr>
      </p:pic>
      <p:sp>
        <p:nvSpPr>
          <p:cNvPr id="21" name="Google Shape;89;p17">
            <a:extLst>
              <a:ext uri="{FF2B5EF4-FFF2-40B4-BE49-F238E27FC236}">
                <a16:creationId xmlns:a16="http://schemas.microsoft.com/office/drawing/2014/main" id="{0F73C18E-CEA7-4523-B389-929915177189}"/>
              </a:ext>
            </a:extLst>
          </p:cNvPr>
          <p:cNvSpPr txBox="1"/>
          <p:nvPr/>
        </p:nvSpPr>
        <p:spPr>
          <a:xfrm>
            <a:off x="1777026" y="721599"/>
            <a:ext cx="7055273" cy="2137715"/>
          </a:xfrm>
          <a:prstGeom prst="rect">
            <a:avLst/>
          </a:prstGeom>
          <a:noFill/>
          <a:ln>
            <a:noFill/>
          </a:ln>
        </p:spPr>
        <p:txBody>
          <a:bodyPr spcFirstLastPara="1" wrap="square" lIns="91425" tIns="91425" rIns="91425" bIns="91425" anchor="t" anchorCtr="0">
            <a:noAutofit/>
          </a:bodyPr>
          <a:lstStyle/>
          <a:p>
            <a:pPr algn="just" rtl="0">
              <a:spcBef>
                <a:spcPts val="0"/>
              </a:spcBef>
              <a:spcAft>
                <a:spcPts val="0"/>
              </a:spcAft>
            </a:pPr>
            <a:r>
              <a:rPr lang="ru-RU" sz="1800" b="0" i="0" u="none" strike="noStrike" dirty="0">
                <a:solidFill>
                  <a:srgbClr val="000000"/>
                </a:solidFill>
                <a:effectLst/>
                <a:latin typeface="Times New Roman" panose="02020603050405020304" pitchFamily="18" charset="0"/>
              </a:rPr>
              <a:t>В первую акселерационную программу подалась компания ООО “Гуд лайк”  с проектом “маркетинговое решение для товаропроизводителей, созданное на основе технологий дополненной реальности.” </a:t>
            </a:r>
            <a:r>
              <a:rPr lang="ru-RU" sz="1800" b="1" i="0" u="none" strike="noStrike" dirty="0">
                <a:solidFill>
                  <a:srgbClr val="000000"/>
                </a:solidFill>
                <a:effectLst/>
                <a:latin typeface="Times New Roman" panose="02020603050405020304" pitchFamily="18" charset="0"/>
              </a:rPr>
              <a:t>До акселератора</a:t>
            </a:r>
            <a:r>
              <a:rPr lang="ru-RU" sz="1800" b="0" i="0" u="none" strike="noStrike" dirty="0">
                <a:solidFill>
                  <a:srgbClr val="000000"/>
                </a:solidFill>
                <a:effectLst/>
                <a:latin typeface="Times New Roman" panose="02020603050405020304" pitchFamily="18" charset="0"/>
              </a:rPr>
              <a:t> у компании был размытый фокус, не было продаж продукта. </a:t>
            </a:r>
            <a:r>
              <a:rPr lang="ru-RU" sz="1800" b="1" i="0" u="none" strike="noStrike" dirty="0">
                <a:solidFill>
                  <a:srgbClr val="000000"/>
                </a:solidFill>
                <a:effectLst/>
                <a:latin typeface="Times New Roman" panose="02020603050405020304" pitchFamily="18" charset="0"/>
              </a:rPr>
              <a:t>По результатам акселератора</a:t>
            </a:r>
            <a:r>
              <a:rPr lang="ru-RU" sz="1800" b="0" i="0" u="none" strike="noStrike" dirty="0">
                <a:solidFill>
                  <a:srgbClr val="000000"/>
                </a:solidFill>
                <a:effectLst/>
                <a:latin typeface="Times New Roman" panose="02020603050405020304" pitchFamily="18" charset="0"/>
              </a:rPr>
              <a:t>, сформулировали отдел продаж, выпустили приложение, 5 клиентов на стадии заключения договора, 1 закрытая сделка на 500 тыс. рублей. </a:t>
            </a:r>
          </a:p>
          <a:p>
            <a:pPr algn="just" rtl="0">
              <a:spcBef>
                <a:spcPts val="0"/>
              </a:spcBef>
              <a:spcAft>
                <a:spcPts val="0"/>
              </a:spcAft>
            </a:pPr>
            <a:endParaRPr lang="ru-RU" sz="1600" b="0" dirty="0">
              <a:effectLst/>
            </a:endParaRPr>
          </a:p>
          <a:p>
            <a:br>
              <a:rPr lang="ru-RU" sz="1600" dirty="0"/>
            </a:br>
            <a:br>
              <a:rPr lang="ru-RU" sz="1200" dirty="0">
                <a:highlight>
                  <a:schemeClr val="lt1"/>
                </a:highlight>
                <a:latin typeface="PT Sans" panose="020B0604020202020204" charset="-52"/>
              </a:rPr>
            </a:br>
            <a:r>
              <a:rPr lang="ru-RU" sz="1350" dirty="0">
                <a:solidFill>
                  <a:schemeClr val="dk1"/>
                </a:solidFill>
                <a:highlight>
                  <a:schemeClr val="lt1"/>
                </a:highlight>
                <a:latin typeface="PT Sans" panose="020B0503020203020204" pitchFamily="34" charset="-52"/>
                <a:ea typeface="Roboto"/>
                <a:cs typeface="Roboto"/>
                <a:sym typeface="Roboto"/>
              </a:rPr>
              <a:t> </a:t>
            </a:r>
            <a:endParaRPr sz="1350" dirty="0">
              <a:solidFill>
                <a:schemeClr val="dk1"/>
              </a:solidFill>
              <a:highlight>
                <a:schemeClr val="lt1"/>
              </a:highlight>
              <a:latin typeface="PT Sans" panose="020B0503020203020204" pitchFamily="34" charset="-52"/>
              <a:ea typeface="Roboto"/>
              <a:cs typeface="Roboto"/>
              <a:sym typeface="Roboto"/>
            </a:endParaRPr>
          </a:p>
        </p:txBody>
      </p:sp>
      <p:sp>
        <p:nvSpPr>
          <p:cNvPr id="2" name="Google Shape;89;p17">
            <a:extLst>
              <a:ext uri="{FF2B5EF4-FFF2-40B4-BE49-F238E27FC236}">
                <a16:creationId xmlns:a16="http://schemas.microsoft.com/office/drawing/2014/main" id="{9875FE48-9D29-4DA4-9C3C-E7B92FC421AF}"/>
              </a:ext>
            </a:extLst>
          </p:cNvPr>
          <p:cNvSpPr txBox="1"/>
          <p:nvPr/>
        </p:nvSpPr>
        <p:spPr>
          <a:xfrm>
            <a:off x="1777025" y="3143765"/>
            <a:ext cx="7055273" cy="2137715"/>
          </a:xfrm>
          <a:prstGeom prst="rect">
            <a:avLst/>
          </a:prstGeom>
          <a:noFill/>
          <a:ln>
            <a:noFill/>
          </a:ln>
        </p:spPr>
        <p:txBody>
          <a:bodyPr spcFirstLastPara="1" wrap="square" lIns="91425" tIns="91425" rIns="91425" bIns="91425" anchor="t" anchorCtr="0">
            <a:noAutofit/>
          </a:bodyPr>
          <a:lstStyle/>
          <a:p>
            <a:pPr algn="just" rtl="0">
              <a:spcBef>
                <a:spcPts val="0"/>
              </a:spcBef>
              <a:spcAft>
                <a:spcPts val="0"/>
              </a:spcAft>
            </a:pPr>
            <a:r>
              <a:rPr lang="ru-RU" sz="1800" b="0" i="0" u="none" strike="noStrike" dirty="0">
                <a:solidFill>
                  <a:srgbClr val="000000"/>
                </a:solidFill>
                <a:effectLst/>
                <a:latin typeface="Times New Roman" panose="02020603050405020304" pitchFamily="18" charset="0"/>
              </a:rPr>
              <a:t>В первую акселерационную программу подалась компания ООО “</a:t>
            </a:r>
            <a:r>
              <a:rPr lang="ru-RU" sz="1800" b="0" i="0" u="none" strike="noStrike" dirty="0" err="1">
                <a:solidFill>
                  <a:srgbClr val="000000"/>
                </a:solidFill>
                <a:effectLst/>
                <a:latin typeface="Times New Roman" panose="02020603050405020304" pitchFamily="18" charset="0"/>
              </a:rPr>
              <a:t>Живопродукт</a:t>
            </a:r>
            <a:r>
              <a:rPr lang="ru-RU" sz="1800" b="0" i="0" u="none" strike="noStrike" dirty="0">
                <a:solidFill>
                  <a:srgbClr val="000000"/>
                </a:solidFill>
                <a:effectLst/>
                <a:latin typeface="Times New Roman" panose="02020603050405020304" pitchFamily="18" charset="0"/>
              </a:rPr>
              <a:t> ПРО”  с проектом “управлением циклом вывода продуктов” </a:t>
            </a:r>
            <a:r>
              <a:rPr lang="ru-RU" sz="1800" b="1" i="0" u="none" strike="noStrike" dirty="0">
                <a:solidFill>
                  <a:srgbClr val="000000"/>
                </a:solidFill>
                <a:effectLst/>
                <a:latin typeface="Times New Roman" panose="02020603050405020304" pitchFamily="18" charset="0"/>
              </a:rPr>
              <a:t>До акселератора</a:t>
            </a:r>
            <a:r>
              <a:rPr lang="ru-RU" sz="1800" b="0" i="0" u="none" strike="noStrike" dirty="0">
                <a:solidFill>
                  <a:srgbClr val="000000"/>
                </a:solidFill>
                <a:effectLst/>
                <a:latin typeface="Times New Roman" panose="02020603050405020304" pitchFamily="18" charset="0"/>
              </a:rPr>
              <a:t> у компании была выручка 1,5 млн рублей в месяц. </a:t>
            </a:r>
            <a:r>
              <a:rPr lang="ru-RU" sz="1800" b="1" i="0" u="none" strike="noStrike" dirty="0">
                <a:solidFill>
                  <a:srgbClr val="000000"/>
                </a:solidFill>
                <a:effectLst/>
                <a:latin typeface="Times New Roman" panose="02020603050405020304" pitchFamily="18" charset="0"/>
              </a:rPr>
              <a:t>По результатам акселератора</a:t>
            </a:r>
            <a:r>
              <a:rPr lang="ru-RU" sz="1800" b="0" i="0" u="none" strike="noStrike" dirty="0">
                <a:solidFill>
                  <a:srgbClr val="000000"/>
                </a:solidFill>
                <a:effectLst/>
                <a:latin typeface="Times New Roman" panose="02020603050405020304" pitchFamily="18" charset="0"/>
              </a:rPr>
              <a:t>, нашли новый сегмент и подтвердили его ценность, сделали первые продажи в новом секторе и суммарно выросли до 4 млн. рублей в месяц. </a:t>
            </a:r>
          </a:p>
          <a:p>
            <a:pPr algn="just" rtl="0">
              <a:spcBef>
                <a:spcPts val="0"/>
              </a:spcBef>
              <a:spcAft>
                <a:spcPts val="0"/>
              </a:spcAft>
            </a:pPr>
            <a:endParaRPr lang="ru-RU" sz="1600" b="0" dirty="0">
              <a:effectLst/>
            </a:endParaRPr>
          </a:p>
          <a:p>
            <a:br>
              <a:rPr lang="ru-RU" sz="1600" dirty="0"/>
            </a:br>
            <a:br>
              <a:rPr lang="ru-RU" sz="1200" dirty="0">
                <a:highlight>
                  <a:schemeClr val="lt1"/>
                </a:highlight>
                <a:latin typeface="PT Sans" panose="020B0604020202020204" charset="-52"/>
              </a:rPr>
            </a:br>
            <a:r>
              <a:rPr lang="ru-RU" sz="1350" dirty="0">
                <a:solidFill>
                  <a:schemeClr val="dk1"/>
                </a:solidFill>
                <a:highlight>
                  <a:schemeClr val="lt1"/>
                </a:highlight>
                <a:latin typeface="PT Sans" panose="020B0503020203020204" pitchFamily="34" charset="-52"/>
                <a:ea typeface="Roboto"/>
                <a:cs typeface="Roboto"/>
                <a:sym typeface="Roboto"/>
              </a:rPr>
              <a:t> </a:t>
            </a:r>
            <a:endParaRPr sz="1350" dirty="0">
              <a:solidFill>
                <a:schemeClr val="dk1"/>
              </a:solidFill>
              <a:highlight>
                <a:schemeClr val="lt1"/>
              </a:highlight>
              <a:latin typeface="PT Sans" panose="020B0503020203020204" pitchFamily="34" charset="-52"/>
              <a:ea typeface="Roboto"/>
              <a:cs typeface="Roboto"/>
              <a:sym typeface="Roboto"/>
            </a:endParaRPr>
          </a:p>
        </p:txBody>
      </p:sp>
    </p:spTree>
    <p:extLst>
      <p:ext uri="{BB962C8B-B14F-4D97-AF65-F5344CB8AC3E}">
        <p14:creationId xmlns:p14="http://schemas.microsoft.com/office/powerpoint/2010/main" val="366896239"/>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TotalTime>
  <Words>643</Words>
  <Application>Microsoft Office PowerPoint</Application>
  <PresentationFormat>Экран (16:9)</PresentationFormat>
  <Paragraphs>37</Paragraphs>
  <Slides>4</Slides>
  <Notes>4</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4</vt:i4>
      </vt:variant>
    </vt:vector>
  </HeadingPairs>
  <TitlesOfParts>
    <vt:vector size="10" baseType="lpstr">
      <vt:lpstr>Circe</vt:lpstr>
      <vt:lpstr>Arial</vt:lpstr>
      <vt:lpstr>PT Sans</vt:lpstr>
      <vt:lpstr>Arial Black</vt:lpstr>
      <vt:lpstr>Times New Roman</vt:lpstr>
      <vt:lpstr>Simple Light</vt:lpstr>
      <vt:lpstr>Инновационный центр </vt:lpstr>
      <vt:lpstr>АКСЕЛЕРАТОР</vt:lpstr>
      <vt:lpstr>АКСЕЛЕРАТОР помогает за 2 месяца.</vt:lpstr>
      <vt:lpstr>КЕЙСЫ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Инновационный центр</dc:title>
  <dc:creator>Артём</dc:creator>
  <cp:lastModifiedBy>Инновационный Центр</cp:lastModifiedBy>
  <cp:revision>39</cp:revision>
  <dcterms:modified xsi:type="dcterms:W3CDTF">2020-10-26T06:28:58Z</dcterms:modified>
</cp:coreProperties>
</file>